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289" r:id="rId2"/>
    <p:sldId id="290" r:id="rId3"/>
    <p:sldId id="292" r:id="rId4"/>
    <p:sldId id="293" r:id="rId5"/>
    <p:sldId id="314" r:id="rId6"/>
    <p:sldId id="291" r:id="rId7"/>
    <p:sldId id="313" r:id="rId8"/>
    <p:sldId id="320" r:id="rId9"/>
    <p:sldId id="316" r:id="rId10"/>
    <p:sldId id="321" r:id="rId11"/>
    <p:sldId id="317" r:id="rId12"/>
    <p:sldId id="315" r:id="rId13"/>
    <p:sldId id="322" r:id="rId14"/>
    <p:sldId id="318" r:id="rId15"/>
    <p:sldId id="319" r:id="rId16"/>
    <p:sldId id="294" r:id="rId17"/>
    <p:sldId id="295" r:id="rId18"/>
    <p:sldId id="296" r:id="rId19"/>
    <p:sldId id="297" r:id="rId20"/>
    <p:sldId id="298" r:id="rId21"/>
    <p:sldId id="299" r:id="rId22"/>
    <p:sldId id="300" r:id="rId23"/>
    <p:sldId id="301" r:id="rId24"/>
    <p:sldId id="302" r:id="rId25"/>
    <p:sldId id="304" r:id="rId26"/>
    <p:sldId id="305" r:id="rId27"/>
    <p:sldId id="306" r:id="rId28"/>
    <p:sldId id="307" r:id="rId29"/>
    <p:sldId id="308" r:id="rId30"/>
    <p:sldId id="309" r:id="rId31"/>
    <p:sldId id="310" r:id="rId32"/>
    <p:sldId id="311" r:id="rId33"/>
    <p:sldId id="286" r:id="rId34"/>
    <p:sldId id="312" r:id="rId35"/>
    <p:sldId id="323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énes CSALA" initials="DC" lastIdx="1" clrIdx="0">
    <p:extLst>
      <p:ext uri="{19B8F6BF-5375-455C-9EA6-DF929625EA0E}">
        <p15:presenceInfo xmlns:p15="http://schemas.microsoft.com/office/powerpoint/2012/main" userId="f3f680a857a6f26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E6E6"/>
    <a:srgbClr val="FE0100"/>
    <a:srgbClr val="426790"/>
    <a:srgbClr val="0A0A0A"/>
    <a:srgbClr val="DEDEDE"/>
    <a:srgbClr val="FAF9FF"/>
    <a:srgbClr val="F3F3FF"/>
    <a:srgbClr val="2C2C2B"/>
    <a:srgbClr val="2F2929"/>
    <a:srgbClr val="EDEE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25" autoAdjust="0"/>
    <p:restoredTop sz="94660"/>
  </p:normalViewPr>
  <p:slideViewPr>
    <p:cSldViewPr snapToGrid="0">
      <p:cViewPr varScale="1">
        <p:scale>
          <a:sx n="73" d="100"/>
          <a:sy n="73" d="100"/>
        </p:scale>
        <p:origin x="366" y="-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424A8F-422B-4B6A-A102-C9311DF0A291}" type="datetimeFigureOut">
              <a:rPr lang="en-GB" smtClean="0"/>
              <a:t>09/01/2020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F6B3B1-737D-4AD0-8894-77A8A19B47E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32327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carboncatalogue.coclear.co/?sector=all&amp;company=all&amp;year=2015&amp;sort=sector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carboncatalogue.coclear.co/?sector=all&amp;company=all&amp;year=2015&amp;sort=sector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hlinkClick r:id="rId3"/>
              </a:rPr>
              <a:t>https://carboncatalogue.coclear.co/?sector=all&amp;company=all&amp;year=2015&amp;sort=sector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F6B3B1-737D-4AD0-8894-77A8A19B47E0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95612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hlinkClick r:id="rId3"/>
              </a:rPr>
              <a:t>https://carboncatalogue.coclear.co/?sector=all&amp;company=all&amp;year=2015&amp;sort=sector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F6B3B1-737D-4AD0-8894-77A8A19B47E0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45227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8A6D60-129F-4B77-9DF7-74D9565F40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349FC3-4429-44E5-B60B-AFFEA62113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02254B-D6CD-4B1A-A8DE-68C21FEE1E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8E0FF-2D50-4C17-A871-A3C9A189B845}" type="datetimeFigureOut">
              <a:rPr lang="en-US" smtClean="0"/>
              <a:t>1/9/2020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6699B2-5C8C-4602-A6AE-018306B8B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422B72-A50F-48C5-BB71-485644377F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EAC43-7DF8-4C75-803E-4913613D0D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7600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92AE75-537D-4128-AFB9-A1D425A1C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06EB56-89EE-4855-9F10-53084F002D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1BEA37-3192-465E-BB94-C3414FC243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8E0FF-2D50-4C17-A871-A3C9A189B845}" type="datetimeFigureOut">
              <a:rPr lang="en-US" smtClean="0"/>
              <a:t>1/9/2020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D9E813-ADBF-4B29-9FE1-9BBDC15DC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47FD7D-0ECB-42DE-B678-3AC9586CBE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EAC43-7DF8-4C75-803E-4913613D0D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41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4F8CBD0-795A-43B6-B8FA-393B7BF1FBB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46A5CDF-7747-4956-938F-68CB68BAFC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D2C813-7878-4C9B-95D5-462A315C4D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8E0FF-2D50-4C17-A871-A3C9A189B845}" type="datetimeFigureOut">
              <a:rPr lang="en-US" smtClean="0"/>
              <a:t>1/9/2020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8B1BD8-F4F9-4DCD-A1FC-719B0B2729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A10C18-0A3E-461A-9539-2EC3B9894A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EAC43-7DF8-4C75-803E-4913613D0D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225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445ACB-699D-4A2F-B815-CECF4593D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FEA45E-F43E-426E-8B2E-D8EE3B9F6A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4D05C5-A225-4245-A8A5-AC405531EA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8E0FF-2D50-4C17-A871-A3C9A189B845}" type="datetimeFigureOut">
              <a:rPr lang="en-US" smtClean="0"/>
              <a:t>1/9/2020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070DFE-CE8A-4491-A398-7A6F115643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C6DDFA-D9CC-42AE-BC2B-933F4A692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EAC43-7DF8-4C75-803E-4913613D0D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9212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EE5B6-51B1-43BA-AE6A-D5138ADA5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033795-1C41-4AE8-9E14-B7CF15A553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030FB9-0CC9-4001-9F9E-1E5CAEE17D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8E0FF-2D50-4C17-A871-A3C9A189B845}" type="datetimeFigureOut">
              <a:rPr lang="en-US" smtClean="0"/>
              <a:t>1/9/2020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1E6882-14E7-426A-BDF9-E414EB2B3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68975D-3318-4B37-A5BF-90F1BEE6A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EAC43-7DF8-4C75-803E-4913613D0D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281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9E083-AAC8-4AD0-A14E-9A0C9EC83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FEA1CD-12CA-447D-A07D-6C6A7D22CF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61822F-A0C3-4F21-B7FC-F15C0F8CCD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74CDB4-ED6E-447F-A163-8C8552CF21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8E0FF-2D50-4C17-A871-A3C9A189B845}" type="datetimeFigureOut">
              <a:rPr lang="en-US" smtClean="0"/>
              <a:t>1/9/2020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FAF415-B4B0-482E-BF3B-EF0C204BC2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CC791D-47BA-46FC-8D79-D4FA54D368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EAC43-7DF8-4C75-803E-4913613D0D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8663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5D1336-7F27-4852-8C66-F32A8C90B6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897A9E-F0B2-45BF-AB34-B6D8BCB68C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EA1BD6-0EB6-423A-B653-536559F679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5F70DD-AD10-41BA-B0C5-A20453076AE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95BC6DE-0FED-4472-B6B6-478275C9D24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AC29437-CC5A-495A-824C-EB729FB6FC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8E0FF-2D50-4C17-A871-A3C9A189B845}" type="datetimeFigureOut">
              <a:rPr lang="en-US" smtClean="0"/>
              <a:t>1/9/2020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7024630-3AD5-476A-99AF-23352EEB7E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7E2C63A-B9C0-4B6C-90FB-3AA2FAC7A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EAC43-7DF8-4C75-803E-4913613D0D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7956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1A172E-8ADE-4D49-B311-F58B78310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23DC974-615E-46CC-9803-BC57EFE333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8E0FF-2D50-4C17-A871-A3C9A189B845}" type="datetimeFigureOut">
              <a:rPr lang="en-US" smtClean="0"/>
              <a:t>1/9/2020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5305FA-5F34-4397-8D3F-1D6A66EBD9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F26D78-81FF-4D69-A1BB-5366BED990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EAC43-7DF8-4C75-803E-4913613D0D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474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7CD36DB-5A74-4261-A1BD-CE51B4F9A9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8E0FF-2D50-4C17-A871-A3C9A189B845}" type="datetimeFigureOut">
              <a:rPr lang="en-US" smtClean="0"/>
              <a:t>1/9/2020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EDDDCD-9113-48BF-A76A-457D6E2713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8A00F5-3187-40F2-BB35-948F30D7D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EAC43-7DF8-4C75-803E-4913613D0D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9325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CD84B8-9541-4F85-9018-730056D8C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072E48-D6A1-4C42-86C9-B0BAB94FEC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FD60D8-7E78-4CC1-A71D-42B05B0D80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8DB4FB-D5C5-4949-8DDD-39477C14D3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8E0FF-2D50-4C17-A871-A3C9A189B845}" type="datetimeFigureOut">
              <a:rPr lang="en-US" smtClean="0"/>
              <a:t>1/9/2020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6A0A1A-5DFA-4053-8CE9-A9E26503F4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5F24DA-1B23-410E-9E76-971FCFEF27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EAC43-7DF8-4C75-803E-4913613D0D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4547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E0E02-8A94-43E2-B8C9-006A119CD1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125882F-51AA-4DF9-8841-12FD808F04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BBA655-F32A-4F32-B6F0-A629A8843F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18036D-4C7E-43F8-8816-ADB1759E5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8E0FF-2D50-4C17-A871-A3C9A189B845}" type="datetimeFigureOut">
              <a:rPr lang="en-US" smtClean="0"/>
              <a:t>1/9/2020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178676-3443-4825-A26C-1E2D882202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FEF602-8E51-4570-BEC6-2EA398EDC5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EAC43-7DF8-4C75-803E-4913613D0D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871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303723B-FCB0-4099-BDD6-545FBC977C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F64A4C-A53D-4FAE-B589-64F6E3A3BA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428A94-AF8B-4F97-926E-33F28B48C0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E8E0FF-2D50-4C17-A871-A3C9A189B845}" type="datetimeFigureOut">
              <a:rPr lang="en-US" smtClean="0"/>
              <a:t>1/9/2020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DE6252-B82B-4F55-9D69-96F8E9BE67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713BCC-CEB0-4F76-827B-5F17E7A2FC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1EAC43-7DF8-4C75-803E-4913613D0D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3949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microsoft.com/office/2007/relationships/hdphoto" Target="../media/hdphoto2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9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15.png"/><Relationship Id="rId4" Type="http://schemas.microsoft.com/office/2007/relationships/hdphoto" Target="../media/hdphoto2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microsoft.com/office/2007/relationships/hdphoto" Target="../media/hdphoto2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microsoft.com/office/2007/relationships/hdphoto" Target="../media/hdphoto2.wdp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11.png"/><Relationship Id="rId7" Type="http://schemas.openxmlformats.org/officeDocument/2006/relationships/image" Target="../media/image19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18.png"/><Relationship Id="rId4" Type="http://schemas.microsoft.com/office/2007/relationships/hdphoto" Target="../media/hdphoto1.wdp"/><Relationship Id="rId9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1.png"/><Relationship Id="rId7" Type="http://schemas.openxmlformats.org/officeDocument/2006/relationships/image" Target="../media/image19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18.png"/><Relationship Id="rId4" Type="http://schemas.microsoft.com/office/2007/relationships/hdphoto" Target="../media/hdphoto1.wdp"/><Relationship Id="rId9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image" Target="../media/image11.png"/><Relationship Id="rId7" Type="http://schemas.openxmlformats.org/officeDocument/2006/relationships/image" Target="../media/image19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18.png"/><Relationship Id="rId4" Type="http://schemas.microsoft.com/office/2007/relationships/hdphoto" Target="../media/hdphoto1.wdp"/><Relationship Id="rId9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3" Type="http://schemas.openxmlformats.org/officeDocument/2006/relationships/image" Target="../media/image11.png"/><Relationship Id="rId7" Type="http://schemas.openxmlformats.org/officeDocument/2006/relationships/image" Target="../media/image19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18.png"/><Relationship Id="rId4" Type="http://schemas.microsoft.com/office/2007/relationships/hdphoto" Target="../media/hdphoto1.wdp"/><Relationship Id="rId9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6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11" Type="http://schemas.openxmlformats.org/officeDocument/2006/relationships/image" Target="../media/image27.png"/><Relationship Id="rId5" Type="http://schemas.openxmlformats.org/officeDocument/2006/relationships/image" Target="../media/image11.png"/><Relationship Id="rId10" Type="http://schemas.openxmlformats.org/officeDocument/2006/relationships/image" Target="../media/image1.png"/><Relationship Id="rId4" Type="http://schemas.microsoft.com/office/2007/relationships/hdphoto" Target="../media/hdphoto3.wdp"/><Relationship Id="rId9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11.png"/><Relationship Id="rId7" Type="http://schemas.openxmlformats.org/officeDocument/2006/relationships/image" Target="../media/image19.png"/><Relationship Id="rId12" Type="http://schemas.openxmlformats.org/officeDocument/2006/relationships/image" Target="../media/image3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30.png"/><Relationship Id="rId5" Type="http://schemas.openxmlformats.org/officeDocument/2006/relationships/image" Target="../media/image18.png"/><Relationship Id="rId10" Type="http://schemas.openxmlformats.org/officeDocument/2006/relationships/image" Target="../media/image29.jpg"/><Relationship Id="rId4" Type="http://schemas.microsoft.com/office/2007/relationships/hdphoto" Target="../media/hdphoto1.wdp"/><Relationship Id="rId9" Type="http://schemas.openxmlformats.org/officeDocument/2006/relationships/image" Target="../media/image28.jp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11.png"/><Relationship Id="rId7" Type="http://schemas.openxmlformats.org/officeDocument/2006/relationships/image" Target="../media/image19.pn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18.png"/><Relationship Id="rId4" Type="http://schemas.microsoft.com/office/2007/relationships/hdphoto" Target="../media/hdphoto1.wdp"/><Relationship Id="rId9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g"/><Relationship Id="rId3" Type="http://schemas.microsoft.com/office/2007/relationships/hdphoto" Target="../media/hdphoto1.wdp"/><Relationship Id="rId7" Type="http://schemas.openxmlformats.org/officeDocument/2006/relationships/image" Target="../media/image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7.png"/><Relationship Id="rId4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11.png"/><Relationship Id="rId7" Type="http://schemas.openxmlformats.org/officeDocument/2006/relationships/image" Target="../media/image19.pn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18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11.png"/><Relationship Id="rId7" Type="http://schemas.openxmlformats.org/officeDocument/2006/relationships/image" Target="../media/image19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18.png"/><Relationship Id="rId4" Type="http://schemas.microsoft.com/office/2007/relationships/hdphoto" Target="../media/hdphoto1.wdp"/><Relationship Id="rId9" Type="http://schemas.openxmlformats.org/officeDocument/2006/relationships/image" Target="../media/image38.jp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microsoft.com/office/2007/relationships/hdphoto" Target="../media/hdphoto1.wdp"/><Relationship Id="rId7" Type="http://schemas.openxmlformats.org/officeDocument/2006/relationships/image" Target="../media/image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7.png"/><Relationship Id="rId4" Type="http://schemas.openxmlformats.org/officeDocument/2006/relationships/image" Target="../media/image18.png"/><Relationship Id="rId9" Type="http://schemas.openxmlformats.org/officeDocument/2006/relationships/image" Target="../media/image38.jp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11.png"/><Relationship Id="rId7" Type="http://schemas.openxmlformats.org/officeDocument/2006/relationships/image" Target="../media/image19.pn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18.png"/><Relationship Id="rId4" Type="http://schemas.microsoft.com/office/2007/relationships/hdphoto" Target="../media/hdphoto1.wdp"/><Relationship Id="rId9" Type="http://schemas.openxmlformats.org/officeDocument/2006/relationships/image" Target="../media/image40.jpe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11.png"/><Relationship Id="rId7" Type="http://schemas.openxmlformats.org/officeDocument/2006/relationships/image" Target="../media/image19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18.png"/><Relationship Id="rId4" Type="http://schemas.microsoft.com/office/2007/relationships/hdphoto" Target="../media/hdphoto1.wdp"/><Relationship Id="rId9" Type="http://schemas.openxmlformats.org/officeDocument/2006/relationships/image" Target="../media/image42.jp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11.png"/><Relationship Id="rId7" Type="http://schemas.openxmlformats.org/officeDocument/2006/relationships/image" Target="../media/image19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18.png"/><Relationship Id="rId4" Type="http://schemas.microsoft.com/office/2007/relationships/hdphoto" Target="../media/hdphoto1.wdp"/><Relationship Id="rId9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12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11" Type="http://schemas.openxmlformats.org/officeDocument/2006/relationships/image" Target="../media/image11.png"/><Relationship Id="rId5" Type="http://schemas.openxmlformats.org/officeDocument/2006/relationships/image" Target="../media/image4.png"/><Relationship Id="rId10" Type="http://schemas.openxmlformats.org/officeDocument/2006/relationships/image" Target="../media/image10.png"/><Relationship Id="rId4" Type="http://schemas.openxmlformats.org/officeDocument/2006/relationships/image" Target="../media/image3.svg"/><Relationship Id="rId9" Type="http://schemas.openxmlformats.org/officeDocument/2006/relationships/image" Target="../media/image9.sv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11.png"/><Relationship Id="rId7" Type="http://schemas.openxmlformats.org/officeDocument/2006/relationships/image" Target="../media/image19.pn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18.png"/><Relationship Id="rId4" Type="http://schemas.microsoft.com/office/2007/relationships/hdphoto" Target="../media/hdphoto1.wdp"/><Relationship Id="rId9" Type="http://schemas.openxmlformats.org/officeDocument/2006/relationships/image" Target="../media/image46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11.png"/><Relationship Id="rId7" Type="http://schemas.openxmlformats.org/officeDocument/2006/relationships/image" Target="../media/image19.pn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18.png"/><Relationship Id="rId4" Type="http://schemas.microsoft.com/office/2007/relationships/hdphoto" Target="../media/hdphoto1.wdp"/><Relationship Id="rId9" Type="http://schemas.openxmlformats.org/officeDocument/2006/relationships/image" Target="../media/image48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11.png"/><Relationship Id="rId7" Type="http://schemas.openxmlformats.org/officeDocument/2006/relationships/image" Target="../media/image19.png"/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18.png"/><Relationship Id="rId4" Type="http://schemas.microsoft.com/office/2007/relationships/hdphoto" Target="../media/hdphoto1.wdp"/><Relationship Id="rId9" Type="http://schemas.openxmlformats.org/officeDocument/2006/relationships/image" Target="../media/image50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microsoft.com/office/2007/relationships/hdphoto" Target="../media/hdphoto1.wdp"/><Relationship Id="rId7" Type="http://schemas.openxmlformats.org/officeDocument/2006/relationships/image" Target="../media/image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7.png"/><Relationship Id="rId10" Type="http://schemas.openxmlformats.org/officeDocument/2006/relationships/image" Target="../media/image13.svg"/><Relationship Id="rId4" Type="http://schemas.openxmlformats.org/officeDocument/2006/relationships/image" Target="../media/image18.png"/><Relationship Id="rId9" Type="http://schemas.openxmlformats.org/officeDocument/2006/relationships/image" Target="../media/image12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11.png"/><Relationship Id="rId7" Type="http://schemas.openxmlformats.org/officeDocument/2006/relationships/image" Target="../media/image19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18.png"/><Relationship Id="rId10" Type="http://schemas.microsoft.com/office/2007/relationships/hdphoto" Target="../media/hdphoto5.wdp"/><Relationship Id="rId4" Type="http://schemas.microsoft.com/office/2007/relationships/hdphoto" Target="../media/hdphoto1.wdp"/><Relationship Id="rId9" Type="http://schemas.openxmlformats.org/officeDocument/2006/relationships/image" Target="../media/image5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microsoft.com/office/2007/relationships/hdphoto" Target="../media/hdphoto2.wdp"/><Relationship Id="rId3" Type="http://schemas.openxmlformats.org/officeDocument/2006/relationships/image" Target="../media/image2.png"/><Relationship Id="rId7" Type="http://schemas.openxmlformats.org/officeDocument/2006/relationships/image" Target="../media/image11.png"/><Relationship Id="rId12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11" Type="http://schemas.openxmlformats.org/officeDocument/2006/relationships/image" Target="../media/image9.svg"/><Relationship Id="rId5" Type="http://schemas.openxmlformats.org/officeDocument/2006/relationships/image" Target="../media/image4.png"/><Relationship Id="rId10" Type="http://schemas.openxmlformats.org/officeDocument/2006/relationships/image" Target="../media/image8.png"/><Relationship Id="rId4" Type="http://schemas.openxmlformats.org/officeDocument/2006/relationships/image" Target="../media/image3.svg"/><Relationship Id="rId9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microsoft.com/office/2007/relationships/hdphoto" Target="../media/hdphoto2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microsoft.com/office/2007/relationships/hdphoto" Target="../media/hdphoto2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microsoft.com/office/2007/relationships/hdphoto" Target="../media/hdphoto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D93904BE-49BA-4F71-817A-9C4F4C6A79C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DDDEE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286F96-CD7C-402F-B5D9-630578F936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62" t="69458" r="74616" b="1778"/>
          <a:stretch/>
        </p:blipFill>
        <p:spPr>
          <a:xfrm flipV="1">
            <a:off x="9231021" y="4533014"/>
            <a:ext cx="2960979" cy="232498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49B295E-43C5-4E83-86B1-EEF26E364D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861" t="69458" r="49717" b="1778"/>
          <a:stretch/>
        </p:blipFill>
        <p:spPr>
          <a:xfrm flipH="1" flipV="1">
            <a:off x="0" y="4533014"/>
            <a:ext cx="2960979" cy="232498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2E20115-0F90-4E79-B0F3-D6D97BC89E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350" t="69458" r="25228" b="1778"/>
          <a:stretch/>
        </p:blipFill>
        <p:spPr>
          <a:xfrm>
            <a:off x="9231021" y="-58479"/>
            <a:ext cx="2960979" cy="232498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A06556A-BD41-4AF6-AE6B-937AEDD6DB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5042" t="69458" r="536" b="1778"/>
          <a:stretch/>
        </p:blipFill>
        <p:spPr>
          <a:xfrm flipH="1">
            <a:off x="0" y="0"/>
            <a:ext cx="2960979" cy="232498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11AE4F4D-7641-4C88-BD49-6FEE5A2298FC}"/>
              </a:ext>
            </a:extLst>
          </p:cNvPr>
          <p:cNvSpPr/>
          <p:nvPr/>
        </p:nvSpPr>
        <p:spPr>
          <a:xfrm>
            <a:off x="0" y="58478"/>
            <a:ext cx="2960979" cy="2324985"/>
          </a:xfrm>
          <a:prstGeom prst="rect">
            <a:avLst/>
          </a:prstGeom>
          <a:gradFill flip="none" rotWithShape="1">
            <a:gsLst>
              <a:gs pos="0">
                <a:srgbClr val="DDDDEE">
                  <a:alpha val="0"/>
                </a:srgbClr>
              </a:gs>
              <a:gs pos="41000">
                <a:srgbClr val="DDDDEE">
                  <a:alpha val="0"/>
                </a:srgbClr>
              </a:gs>
              <a:gs pos="78000">
                <a:srgbClr val="DDDDEE"/>
              </a:gs>
            </a:gsLst>
            <a:lin ang="2700000" scaled="1"/>
            <a:tileRect/>
          </a:gra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4335E61-C723-4D0B-BA4A-BC96AB015E28}"/>
              </a:ext>
            </a:extLst>
          </p:cNvPr>
          <p:cNvSpPr/>
          <p:nvPr/>
        </p:nvSpPr>
        <p:spPr>
          <a:xfrm flipV="1">
            <a:off x="87085" y="4474537"/>
            <a:ext cx="2960979" cy="2324985"/>
          </a:xfrm>
          <a:prstGeom prst="rect">
            <a:avLst/>
          </a:prstGeom>
          <a:gradFill flip="none" rotWithShape="1">
            <a:gsLst>
              <a:gs pos="0">
                <a:srgbClr val="DDDDEE">
                  <a:alpha val="0"/>
                </a:srgbClr>
              </a:gs>
              <a:gs pos="41000">
                <a:srgbClr val="DDDDEE">
                  <a:alpha val="0"/>
                </a:srgbClr>
              </a:gs>
              <a:gs pos="78000">
                <a:srgbClr val="DDDDEE"/>
              </a:gs>
            </a:gsLst>
            <a:lin ang="2700000" scaled="1"/>
            <a:tileRect/>
          </a:gra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7D16FF8-80CE-4B7E-8920-6C23C9839E2F}"/>
              </a:ext>
            </a:extLst>
          </p:cNvPr>
          <p:cNvSpPr/>
          <p:nvPr/>
        </p:nvSpPr>
        <p:spPr>
          <a:xfrm flipH="1" flipV="1">
            <a:off x="9143936" y="4474537"/>
            <a:ext cx="2960979" cy="2324985"/>
          </a:xfrm>
          <a:prstGeom prst="rect">
            <a:avLst/>
          </a:prstGeom>
          <a:gradFill flip="none" rotWithShape="1">
            <a:gsLst>
              <a:gs pos="0">
                <a:srgbClr val="DDDDEE">
                  <a:alpha val="0"/>
                </a:srgbClr>
              </a:gs>
              <a:gs pos="41000">
                <a:srgbClr val="DDDDEE">
                  <a:alpha val="0"/>
                </a:srgbClr>
              </a:gs>
              <a:gs pos="78000">
                <a:srgbClr val="DDDDEE"/>
              </a:gs>
            </a:gsLst>
            <a:lin ang="2700000" scaled="1"/>
            <a:tileRect/>
          </a:gra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B739B08-BE79-49BF-AC0A-9D8540788723}"/>
              </a:ext>
            </a:extLst>
          </p:cNvPr>
          <p:cNvSpPr/>
          <p:nvPr/>
        </p:nvSpPr>
        <p:spPr>
          <a:xfrm flipH="1">
            <a:off x="9143936" y="58477"/>
            <a:ext cx="2960979" cy="2324985"/>
          </a:xfrm>
          <a:prstGeom prst="rect">
            <a:avLst/>
          </a:prstGeom>
          <a:gradFill flip="none" rotWithShape="1">
            <a:gsLst>
              <a:gs pos="0">
                <a:srgbClr val="DDDDEE">
                  <a:alpha val="0"/>
                </a:srgbClr>
              </a:gs>
              <a:gs pos="41000">
                <a:srgbClr val="DDDDEE">
                  <a:alpha val="0"/>
                </a:srgbClr>
              </a:gs>
              <a:gs pos="78000">
                <a:srgbClr val="DDDDEE"/>
              </a:gs>
            </a:gsLst>
            <a:lin ang="2700000" scaled="1"/>
            <a:tileRect/>
          </a:gra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3EAEDBA-9BFD-4BD8-ACD0-76749C152DDF}"/>
              </a:ext>
            </a:extLst>
          </p:cNvPr>
          <p:cNvSpPr txBox="1"/>
          <p:nvPr/>
        </p:nvSpPr>
        <p:spPr>
          <a:xfrm>
            <a:off x="261452" y="2307268"/>
            <a:ext cx="11756182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sz="5700" b="1" dirty="0">
                <a:solidFill>
                  <a:srgbClr val="488E74"/>
                </a:solidFill>
                <a:latin typeface="Bahnschrift" panose="020B0502040204020203" pitchFamily="34" charset="0"/>
              </a:rPr>
              <a:t>I</a:t>
            </a:r>
            <a:r>
              <a:rPr lang="en-GB" sz="5700" b="1" dirty="0">
                <a:solidFill>
                  <a:srgbClr val="488E74"/>
                </a:solidFill>
                <a:latin typeface="Bahnschrift" panose="020B0502040204020203" pitchFamily="34" charset="0"/>
              </a:rPr>
              <a:t>I</a:t>
            </a:r>
            <a:r>
              <a:rPr lang="ro-RO" sz="5700" b="1" dirty="0">
                <a:solidFill>
                  <a:srgbClr val="488E74"/>
                </a:solidFill>
                <a:latin typeface="Bahnschrift" panose="020B0502040204020203" pitchFamily="34" charset="0"/>
              </a:rPr>
              <a:t>. erd</a:t>
            </a:r>
            <a:r>
              <a:rPr lang="hu-HU" sz="5700" b="1" dirty="0">
                <a:solidFill>
                  <a:srgbClr val="488E74"/>
                </a:solidFill>
                <a:latin typeface="Bahnschrift" panose="020B0502040204020203" pitchFamily="34" charset="0"/>
              </a:rPr>
              <a:t>élyi adatviz</a:t>
            </a:r>
            <a:br>
              <a:rPr lang="hu-HU" sz="5600" b="1" dirty="0">
                <a:solidFill>
                  <a:srgbClr val="488E74"/>
                </a:solidFill>
                <a:latin typeface="Bahnschrift" panose="020B0502040204020203" pitchFamily="34" charset="0"/>
              </a:rPr>
            </a:br>
            <a:r>
              <a:rPr lang="en-GB" sz="5600" b="1" dirty="0">
                <a:solidFill>
                  <a:srgbClr val="488E74"/>
                </a:solidFill>
                <a:latin typeface="Bahnschrift" panose="020B0502040204020203" pitchFamily="34" charset="0"/>
              </a:rPr>
              <a:t>mini-</a:t>
            </a:r>
            <a:r>
              <a:rPr lang="en-GB" sz="5600" b="1" dirty="0" err="1">
                <a:solidFill>
                  <a:srgbClr val="488E74"/>
                </a:solidFill>
                <a:latin typeface="Bahnschrift" panose="020B0502040204020203" pitchFamily="34" charset="0"/>
              </a:rPr>
              <a:t>konferencia</a:t>
            </a:r>
            <a:endParaRPr lang="hu-HU" sz="5600" b="1" dirty="0">
              <a:solidFill>
                <a:srgbClr val="488E74"/>
              </a:solidFill>
              <a:latin typeface="Bahnschrift" panose="020B0502040204020203" pitchFamily="34" charset="0"/>
            </a:endParaRPr>
          </a:p>
        </p:txBody>
      </p:sp>
      <p:pic>
        <p:nvPicPr>
          <p:cNvPr id="37" name="Graphic 36" descr="Lecturer">
            <a:extLst>
              <a:ext uri="{FF2B5EF4-FFF2-40B4-BE49-F238E27FC236}">
                <a16:creationId xmlns:a16="http://schemas.microsoft.com/office/drawing/2014/main" id="{D644C7B3-84CB-4571-9ACB-141BE91FA3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01020" y="2501063"/>
            <a:ext cx="1488775" cy="1488775"/>
          </a:xfrm>
          <a:prstGeom prst="rect">
            <a:avLst/>
          </a:prstGeom>
        </p:spPr>
      </p:pic>
      <p:pic>
        <p:nvPicPr>
          <p:cNvPr id="38" name="Graphic 37" descr="Bar chart">
            <a:extLst>
              <a:ext uri="{FF2B5EF4-FFF2-40B4-BE49-F238E27FC236}">
                <a16:creationId xmlns:a16="http://schemas.microsoft.com/office/drawing/2014/main" id="{41F23D77-FCA2-42B2-A7D9-049E09F4B40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4431" y="2439174"/>
            <a:ext cx="1736124" cy="1736124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90982B89-8415-40F4-BBA7-BF115701AEE3}"/>
              </a:ext>
            </a:extLst>
          </p:cNvPr>
          <p:cNvSpPr/>
          <p:nvPr/>
        </p:nvSpPr>
        <p:spPr>
          <a:xfrm rot="16200000" flipH="1">
            <a:off x="6121543" y="2177441"/>
            <a:ext cx="36000" cy="4997788"/>
          </a:xfrm>
          <a:prstGeom prst="rect">
            <a:avLst/>
          </a:prstGeom>
          <a:gradFill flip="none" rotWithShape="1">
            <a:gsLst>
              <a:gs pos="27000">
                <a:srgbClr val="AAAABB"/>
              </a:gs>
              <a:gs pos="76000">
                <a:srgbClr val="AAAABB"/>
              </a:gs>
              <a:gs pos="0">
                <a:schemeClr val="bg1">
                  <a:lumMod val="65000"/>
                  <a:alpha val="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F428EF3-6E9A-4747-B677-767EAEAC54C2}"/>
              </a:ext>
            </a:extLst>
          </p:cNvPr>
          <p:cNvSpPr/>
          <p:nvPr/>
        </p:nvSpPr>
        <p:spPr>
          <a:xfrm rot="16200000" flipH="1">
            <a:off x="6121543" y="-698744"/>
            <a:ext cx="36000" cy="4997788"/>
          </a:xfrm>
          <a:prstGeom prst="rect">
            <a:avLst/>
          </a:prstGeom>
          <a:gradFill flip="none" rotWithShape="1">
            <a:gsLst>
              <a:gs pos="27000">
                <a:srgbClr val="AAAABB"/>
              </a:gs>
              <a:gs pos="76000">
                <a:srgbClr val="AAAABB"/>
              </a:gs>
              <a:gs pos="0">
                <a:schemeClr val="bg1">
                  <a:lumMod val="65000"/>
                  <a:alpha val="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47F935A-C036-40F7-B3C8-CD8B1D4243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53563" y="416141"/>
            <a:ext cx="4997788" cy="1040400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D71E3051-8070-4527-845C-5031463787E1}"/>
              </a:ext>
            </a:extLst>
          </p:cNvPr>
          <p:cNvSpPr txBox="1"/>
          <p:nvPr/>
        </p:nvSpPr>
        <p:spPr>
          <a:xfrm>
            <a:off x="6925958" y="5545467"/>
            <a:ext cx="22179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400" dirty="0">
                <a:solidFill>
                  <a:srgbClr val="426790"/>
                </a:solidFill>
                <a:latin typeface="Bahnschrift" panose="020B0502040204020203" pitchFamily="34" charset="0"/>
              </a:rPr>
              <a:t>Kolozsvár</a:t>
            </a:r>
          </a:p>
          <a:p>
            <a:pPr algn="ctr"/>
            <a:r>
              <a:rPr lang="hu-HU" sz="2400" dirty="0">
                <a:solidFill>
                  <a:srgbClr val="426790"/>
                </a:solidFill>
                <a:latin typeface="Bahnschrift" panose="020B0502040204020203" pitchFamily="34" charset="0"/>
              </a:rPr>
              <a:t>2</a:t>
            </a:r>
            <a:r>
              <a:rPr lang="ro-RO" sz="2400" dirty="0">
                <a:solidFill>
                  <a:srgbClr val="426790"/>
                </a:solidFill>
                <a:latin typeface="Bahnschrift" panose="020B0502040204020203" pitchFamily="34" charset="0"/>
              </a:rPr>
              <a:t>0</a:t>
            </a:r>
            <a:r>
              <a:rPr lang="en-GB" sz="2400" dirty="0">
                <a:solidFill>
                  <a:srgbClr val="426790"/>
                </a:solidFill>
                <a:latin typeface="Bahnschrift" panose="020B0502040204020203" pitchFamily="34" charset="0"/>
              </a:rPr>
              <a:t>20</a:t>
            </a:r>
            <a:r>
              <a:rPr lang="ro-RO" sz="2400" dirty="0">
                <a:solidFill>
                  <a:srgbClr val="426790"/>
                </a:solidFill>
                <a:latin typeface="Bahnschrift" panose="020B0502040204020203" pitchFamily="34" charset="0"/>
              </a:rPr>
              <a:t> </a:t>
            </a:r>
            <a:r>
              <a:rPr lang="hu-HU" sz="2400" dirty="0">
                <a:solidFill>
                  <a:srgbClr val="426790"/>
                </a:solidFill>
                <a:latin typeface="Bahnschrift" panose="020B0502040204020203" pitchFamily="34" charset="0"/>
              </a:rPr>
              <a:t>j</a:t>
            </a:r>
            <a:r>
              <a:rPr lang="en-GB" sz="2400" dirty="0" err="1">
                <a:solidFill>
                  <a:srgbClr val="426790"/>
                </a:solidFill>
                <a:latin typeface="Bahnschrift" panose="020B0502040204020203" pitchFamily="34" charset="0"/>
              </a:rPr>
              <a:t>anu</a:t>
            </a:r>
            <a:r>
              <a:rPr lang="hu-HU" sz="2400" dirty="0">
                <a:solidFill>
                  <a:srgbClr val="426790"/>
                </a:solidFill>
                <a:latin typeface="Bahnschrift" panose="020B0502040204020203" pitchFamily="34" charset="0"/>
              </a:rPr>
              <a:t>ár 1</a:t>
            </a:r>
            <a:r>
              <a:rPr lang="en-GB" sz="2400" dirty="0">
                <a:solidFill>
                  <a:srgbClr val="426790"/>
                </a:solidFill>
                <a:latin typeface="Bahnschrift" panose="020B0502040204020203" pitchFamily="34" charset="0"/>
              </a:rPr>
              <a:t>1</a:t>
            </a:r>
            <a:r>
              <a:rPr lang="hu-HU" sz="2400" dirty="0">
                <a:solidFill>
                  <a:srgbClr val="426790"/>
                </a:solidFill>
                <a:latin typeface="Bahnschrift" panose="020B0502040204020203" pitchFamily="34" charset="0"/>
              </a:rPr>
              <a:t> </a:t>
            </a:r>
          </a:p>
        </p:txBody>
      </p:sp>
      <p:pic>
        <p:nvPicPr>
          <p:cNvPr id="47" name="Picture 2" descr="Babeș–Bolyai Tudományegyetem - LOGO">
            <a:extLst>
              <a:ext uri="{FF2B5EF4-FFF2-40B4-BE49-F238E27FC236}">
                <a16:creationId xmlns:a16="http://schemas.microsoft.com/office/drawing/2014/main" id="{62C68649-B6DA-453F-A538-62C198A748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1451" y="5545467"/>
            <a:ext cx="2476500" cy="857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Graphic 47" descr="Marker">
            <a:extLst>
              <a:ext uri="{FF2B5EF4-FFF2-40B4-BE49-F238E27FC236}">
                <a16:creationId xmlns:a16="http://schemas.microsoft.com/office/drawing/2014/main" id="{C35A6209-8C2D-48E4-9CE4-AD223DDA719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638437" y="5381508"/>
            <a:ext cx="592584" cy="592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0385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62E20115-0F90-4E79-B0F3-D6D97BC89E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350" t="69458" r="25228" b="1778"/>
          <a:stretch/>
        </p:blipFill>
        <p:spPr>
          <a:xfrm>
            <a:off x="10145123" y="-477064"/>
            <a:ext cx="2960979" cy="232498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5B739B08-BE79-49BF-AC0A-9D8540788723}"/>
              </a:ext>
            </a:extLst>
          </p:cNvPr>
          <p:cNvSpPr/>
          <p:nvPr/>
        </p:nvSpPr>
        <p:spPr>
          <a:xfrm flipH="1">
            <a:off x="10058038" y="-360108"/>
            <a:ext cx="2960979" cy="2324985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41000">
                <a:schemeClr val="bg1">
                  <a:alpha val="0"/>
                </a:schemeClr>
              </a:gs>
              <a:gs pos="78000">
                <a:schemeClr val="bg1"/>
              </a:gs>
            </a:gsLst>
            <a:lin ang="2700000" scaled="1"/>
            <a:tileRect/>
          </a:gra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3EAEDBA-9BFD-4BD8-ACD0-76749C152DDF}"/>
              </a:ext>
            </a:extLst>
          </p:cNvPr>
          <p:cNvSpPr txBox="1"/>
          <p:nvPr/>
        </p:nvSpPr>
        <p:spPr>
          <a:xfrm>
            <a:off x="456740" y="3409406"/>
            <a:ext cx="824285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sz="8000" b="1" dirty="0">
                <a:solidFill>
                  <a:srgbClr val="426790"/>
                </a:solidFill>
                <a:latin typeface="Bahnschrift" panose="020B0502040204020203" pitchFamily="34" charset="0"/>
              </a:rPr>
              <a:t>I</a:t>
            </a:r>
            <a:r>
              <a:rPr lang="en-GB" sz="8000" b="1" dirty="0">
                <a:solidFill>
                  <a:srgbClr val="426790"/>
                </a:solidFill>
                <a:latin typeface="Bahnschrift" panose="020B0502040204020203" pitchFamily="34" charset="0"/>
              </a:rPr>
              <a:t>I</a:t>
            </a:r>
            <a:r>
              <a:rPr lang="ro-RO" sz="8000" b="1" dirty="0">
                <a:solidFill>
                  <a:srgbClr val="426790"/>
                </a:solidFill>
                <a:latin typeface="Bahnschrift" panose="020B0502040204020203" pitchFamily="34" charset="0"/>
              </a:rPr>
              <a:t>. erd</a:t>
            </a:r>
            <a:r>
              <a:rPr lang="hu-HU" sz="8000" b="1" dirty="0">
                <a:solidFill>
                  <a:srgbClr val="426790"/>
                </a:solidFill>
                <a:latin typeface="Bahnschrift" panose="020B0502040204020203" pitchFamily="34" charset="0"/>
              </a:rPr>
              <a:t>élyi adatviz</a:t>
            </a:r>
            <a:br>
              <a:rPr lang="hu-HU" sz="8000" b="1" dirty="0">
                <a:solidFill>
                  <a:srgbClr val="426790"/>
                </a:solidFill>
                <a:latin typeface="Bahnschrift" panose="020B0502040204020203" pitchFamily="34" charset="0"/>
              </a:rPr>
            </a:br>
            <a:r>
              <a:rPr lang="en-GB" sz="8000" b="1" dirty="0">
                <a:solidFill>
                  <a:srgbClr val="426790"/>
                </a:solidFill>
                <a:latin typeface="Bahnschrift" panose="020B0502040204020203" pitchFamily="34" charset="0"/>
              </a:rPr>
              <a:t>mini-</a:t>
            </a:r>
            <a:r>
              <a:rPr lang="en-GB" sz="8000" b="1" dirty="0" err="1">
                <a:solidFill>
                  <a:srgbClr val="426790"/>
                </a:solidFill>
                <a:latin typeface="Bahnschrift" panose="020B0502040204020203" pitchFamily="34" charset="0"/>
              </a:rPr>
              <a:t>konferencia</a:t>
            </a:r>
            <a:endParaRPr lang="hu-HU" sz="8000" b="1" dirty="0">
              <a:solidFill>
                <a:srgbClr val="426790"/>
              </a:solidFill>
              <a:latin typeface="Bahnschrift" panose="020B0502040204020203" pitchFamily="34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F428EF3-6E9A-4747-B677-767EAEAC54C2}"/>
              </a:ext>
            </a:extLst>
          </p:cNvPr>
          <p:cNvSpPr/>
          <p:nvPr/>
        </p:nvSpPr>
        <p:spPr>
          <a:xfrm rot="16200000" flipH="1">
            <a:off x="6108020" y="-3178388"/>
            <a:ext cx="36000" cy="11338560"/>
          </a:xfrm>
          <a:prstGeom prst="rect">
            <a:avLst/>
          </a:prstGeom>
          <a:gradFill flip="none" rotWithShape="1">
            <a:gsLst>
              <a:gs pos="27000">
                <a:srgbClr val="AAAABB"/>
              </a:gs>
              <a:gs pos="76000">
                <a:srgbClr val="AAAABB"/>
              </a:gs>
              <a:gs pos="0">
                <a:schemeClr val="bg1">
                  <a:lumMod val="65000"/>
                  <a:alpha val="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20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0DA11E3-C3B3-4ED9-9B96-CDDF645B30CF}"/>
              </a:ext>
            </a:extLst>
          </p:cNvPr>
          <p:cNvGrpSpPr/>
          <p:nvPr/>
        </p:nvGrpSpPr>
        <p:grpSpPr>
          <a:xfrm>
            <a:off x="6380193" y="454755"/>
            <a:ext cx="3824814" cy="1476683"/>
            <a:chOff x="6133264" y="325482"/>
            <a:chExt cx="3824814" cy="1476683"/>
          </a:xfrm>
        </p:grpSpPr>
        <p:pic>
          <p:nvPicPr>
            <p:cNvPr id="1026" name="Picture 2" descr="https://econ.ubbcluj.ro/img/logo.png">
              <a:extLst>
                <a:ext uri="{FF2B5EF4-FFF2-40B4-BE49-F238E27FC236}">
                  <a16:creationId xmlns:a16="http://schemas.microsoft.com/office/drawing/2014/main" id="{00B472C8-1DC7-4BC7-A458-2D96F6542F0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111"/>
            <a:stretch/>
          </p:blipFill>
          <p:spPr bwMode="auto">
            <a:xfrm>
              <a:off x="6404562" y="325482"/>
              <a:ext cx="3553516" cy="856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78F03BA-4D53-4E13-BDE4-83F85BE60542}"/>
                </a:ext>
              </a:extLst>
            </p:cNvPr>
            <p:cNvSpPr txBox="1"/>
            <p:nvPr/>
          </p:nvSpPr>
          <p:spPr>
            <a:xfrm>
              <a:off x="6133264" y="1155834"/>
              <a:ext cx="382481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u-HU" dirty="0">
                  <a:solidFill>
                    <a:srgbClr val="942A21"/>
                  </a:solidFill>
                  <a:latin typeface="Bahnschrift" panose="020B0502040204020203" pitchFamily="34" charset="0"/>
                </a:rPr>
                <a:t>Közgazdaság- és Gazdálkodás</a:t>
              </a:r>
              <a:r>
                <a:rPr lang="en-US" dirty="0">
                  <a:solidFill>
                    <a:srgbClr val="942A21"/>
                  </a:solidFill>
                  <a:latin typeface="Bahnschrift" panose="020B0502040204020203" pitchFamily="34" charset="0"/>
                </a:rPr>
                <a:t>-</a:t>
              </a:r>
            </a:p>
            <a:p>
              <a:pPr algn="ctr"/>
              <a:r>
                <a:rPr lang="hu-HU" dirty="0">
                  <a:solidFill>
                    <a:srgbClr val="942A21"/>
                  </a:solidFill>
                  <a:latin typeface="Bahnschrift" panose="020B0502040204020203" pitchFamily="34" charset="0"/>
                </a:rPr>
                <a:t>tudományi Magyar </a:t>
              </a:r>
              <a:r>
                <a:rPr lang="en-US" dirty="0">
                  <a:solidFill>
                    <a:srgbClr val="942A21"/>
                  </a:solidFill>
                  <a:latin typeface="Bahnschrift" panose="020B0502040204020203" pitchFamily="34" charset="0"/>
                </a:rPr>
                <a:t>I</a:t>
              </a:r>
              <a:r>
                <a:rPr lang="hu-HU" dirty="0">
                  <a:solidFill>
                    <a:srgbClr val="942A21"/>
                  </a:solidFill>
                  <a:latin typeface="Bahnschrift" panose="020B0502040204020203" pitchFamily="34" charset="0"/>
                </a:rPr>
                <a:t>ntézet</a:t>
              </a: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92D16F01-AD70-441C-A9ED-97366DD85A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782" y="549724"/>
            <a:ext cx="5694218" cy="1185378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05A7895B-CEAA-4206-8B01-BD32E2C5D0B4}"/>
              </a:ext>
            </a:extLst>
          </p:cNvPr>
          <p:cNvSpPr/>
          <p:nvPr/>
        </p:nvSpPr>
        <p:spPr>
          <a:xfrm rot="10800000">
            <a:off x="9143669" y="3829467"/>
            <a:ext cx="2481943" cy="1714421"/>
          </a:xfrm>
          <a:prstGeom prst="rightArrow">
            <a:avLst/>
          </a:prstGeom>
          <a:solidFill>
            <a:srgbClr val="4267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8307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62E20115-0F90-4E79-B0F3-D6D97BC89E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350" t="69458" r="25228" b="1778"/>
          <a:stretch/>
        </p:blipFill>
        <p:spPr>
          <a:xfrm>
            <a:off x="10145123" y="-477064"/>
            <a:ext cx="2960979" cy="232498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5B739B08-BE79-49BF-AC0A-9D8540788723}"/>
              </a:ext>
            </a:extLst>
          </p:cNvPr>
          <p:cNvSpPr/>
          <p:nvPr/>
        </p:nvSpPr>
        <p:spPr>
          <a:xfrm flipH="1">
            <a:off x="10058038" y="-360108"/>
            <a:ext cx="2960979" cy="2324985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41000">
                <a:schemeClr val="bg1">
                  <a:alpha val="0"/>
                </a:schemeClr>
              </a:gs>
              <a:gs pos="78000">
                <a:schemeClr val="bg1"/>
              </a:gs>
            </a:gsLst>
            <a:lin ang="2700000" scaled="1"/>
            <a:tileRect/>
          </a:gra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3EAEDBA-9BFD-4BD8-ACD0-76749C152DDF}"/>
              </a:ext>
            </a:extLst>
          </p:cNvPr>
          <p:cNvSpPr txBox="1"/>
          <p:nvPr/>
        </p:nvSpPr>
        <p:spPr>
          <a:xfrm>
            <a:off x="456740" y="3409406"/>
            <a:ext cx="824285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sz="8000" b="1" dirty="0">
                <a:solidFill>
                  <a:srgbClr val="426790"/>
                </a:solidFill>
                <a:latin typeface="Bahnschrift" panose="020B0502040204020203" pitchFamily="34" charset="0"/>
              </a:rPr>
              <a:t>I</a:t>
            </a:r>
            <a:r>
              <a:rPr lang="en-GB" sz="8000" b="1" dirty="0">
                <a:solidFill>
                  <a:srgbClr val="426790"/>
                </a:solidFill>
                <a:latin typeface="Bahnschrift" panose="020B0502040204020203" pitchFamily="34" charset="0"/>
              </a:rPr>
              <a:t>I</a:t>
            </a:r>
            <a:r>
              <a:rPr lang="ro-RO" sz="8000" b="1" dirty="0">
                <a:solidFill>
                  <a:srgbClr val="426790"/>
                </a:solidFill>
                <a:latin typeface="Bahnschrift" panose="020B0502040204020203" pitchFamily="34" charset="0"/>
              </a:rPr>
              <a:t>. erd</a:t>
            </a:r>
            <a:r>
              <a:rPr lang="hu-HU" sz="8000" b="1" dirty="0">
                <a:solidFill>
                  <a:srgbClr val="426790"/>
                </a:solidFill>
                <a:latin typeface="Bahnschrift" panose="020B0502040204020203" pitchFamily="34" charset="0"/>
              </a:rPr>
              <a:t>élyi adatviz</a:t>
            </a:r>
            <a:br>
              <a:rPr lang="hu-HU" sz="8000" b="1" dirty="0">
                <a:solidFill>
                  <a:srgbClr val="426790"/>
                </a:solidFill>
                <a:latin typeface="Bahnschrift" panose="020B0502040204020203" pitchFamily="34" charset="0"/>
              </a:rPr>
            </a:br>
            <a:r>
              <a:rPr lang="en-GB" sz="8000" b="1" dirty="0">
                <a:solidFill>
                  <a:srgbClr val="426790"/>
                </a:solidFill>
                <a:latin typeface="Bahnschrift" panose="020B0502040204020203" pitchFamily="34" charset="0"/>
              </a:rPr>
              <a:t>mini-</a:t>
            </a:r>
            <a:r>
              <a:rPr lang="en-GB" sz="8000" b="1" dirty="0" err="1">
                <a:solidFill>
                  <a:srgbClr val="426790"/>
                </a:solidFill>
                <a:latin typeface="Bahnschrift" panose="020B0502040204020203" pitchFamily="34" charset="0"/>
              </a:rPr>
              <a:t>konferencia</a:t>
            </a:r>
            <a:endParaRPr lang="hu-HU" sz="8000" b="1" dirty="0">
              <a:solidFill>
                <a:srgbClr val="426790"/>
              </a:solidFill>
              <a:latin typeface="Bahnschrift" panose="020B0502040204020203" pitchFamily="34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F428EF3-6E9A-4747-B677-767EAEAC54C2}"/>
              </a:ext>
            </a:extLst>
          </p:cNvPr>
          <p:cNvSpPr/>
          <p:nvPr/>
        </p:nvSpPr>
        <p:spPr>
          <a:xfrm rot="16200000" flipH="1">
            <a:off x="6108020" y="-3178388"/>
            <a:ext cx="36000" cy="11338560"/>
          </a:xfrm>
          <a:prstGeom prst="rect">
            <a:avLst/>
          </a:prstGeom>
          <a:gradFill flip="none" rotWithShape="1">
            <a:gsLst>
              <a:gs pos="27000">
                <a:srgbClr val="AAAABB"/>
              </a:gs>
              <a:gs pos="76000">
                <a:srgbClr val="AAAABB"/>
              </a:gs>
              <a:gs pos="0">
                <a:schemeClr val="bg1">
                  <a:lumMod val="65000"/>
                  <a:alpha val="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20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0DA11E3-C3B3-4ED9-9B96-CDDF645B30CF}"/>
              </a:ext>
            </a:extLst>
          </p:cNvPr>
          <p:cNvGrpSpPr/>
          <p:nvPr/>
        </p:nvGrpSpPr>
        <p:grpSpPr>
          <a:xfrm>
            <a:off x="6380193" y="454755"/>
            <a:ext cx="3824814" cy="1476683"/>
            <a:chOff x="6133264" y="325482"/>
            <a:chExt cx="3824814" cy="1476683"/>
          </a:xfrm>
        </p:grpSpPr>
        <p:pic>
          <p:nvPicPr>
            <p:cNvPr id="1026" name="Picture 2" descr="https://econ.ubbcluj.ro/img/logo.png">
              <a:extLst>
                <a:ext uri="{FF2B5EF4-FFF2-40B4-BE49-F238E27FC236}">
                  <a16:creationId xmlns:a16="http://schemas.microsoft.com/office/drawing/2014/main" id="{00B472C8-1DC7-4BC7-A458-2D96F6542F0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111"/>
            <a:stretch/>
          </p:blipFill>
          <p:spPr bwMode="auto">
            <a:xfrm>
              <a:off x="6404562" y="325482"/>
              <a:ext cx="3553516" cy="856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78F03BA-4D53-4E13-BDE4-83F85BE60542}"/>
                </a:ext>
              </a:extLst>
            </p:cNvPr>
            <p:cNvSpPr txBox="1"/>
            <p:nvPr/>
          </p:nvSpPr>
          <p:spPr>
            <a:xfrm>
              <a:off x="6133264" y="1155834"/>
              <a:ext cx="382481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u-HU" dirty="0">
                  <a:solidFill>
                    <a:srgbClr val="942A21"/>
                  </a:solidFill>
                  <a:latin typeface="Bahnschrift" panose="020B0502040204020203" pitchFamily="34" charset="0"/>
                </a:rPr>
                <a:t>Közgazdaság- és Gazdálkodás</a:t>
              </a:r>
              <a:r>
                <a:rPr lang="en-US" dirty="0">
                  <a:solidFill>
                    <a:srgbClr val="942A21"/>
                  </a:solidFill>
                  <a:latin typeface="Bahnschrift" panose="020B0502040204020203" pitchFamily="34" charset="0"/>
                </a:rPr>
                <a:t>-</a:t>
              </a:r>
            </a:p>
            <a:p>
              <a:pPr algn="ctr"/>
              <a:r>
                <a:rPr lang="hu-HU" dirty="0">
                  <a:solidFill>
                    <a:srgbClr val="942A21"/>
                  </a:solidFill>
                  <a:latin typeface="Bahnschrift" panose="020B0502040204020203" pitchFamily="34" charset="0"/>
                </a:rPr>
                <a:t>tudományi Magyar </a:t>
              </a:r>
              <a:r>
                <a:rPr lang="en-US" dirty="0">
                  <a:solidFill>
                    <a:srgbClr val="942A21"/>
                  </a:solidFill>
                  <a:latin typeface="Bahnschrift" panose="020B0502040204020203" pitchFamily="34" charset="0"/>
                </a:rPr>
                <a:t>I</a:t>
              </a:r>
              <a:r>
                <a:rPr lang="hu-HU" dirty="0">
                  <a:solidFill>
                    <a:srgbClr val="942A21"/>
                  </a:solidFill>
                  <a:latin typeface="Bahnschrift" panose="020B0502040204020203" pitchFamily="34" charset="0"/>
                </a:rPr>
                <a:t>ntézet</a:t>
              </a: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92D16F01-AD70-441C-A9ED-97366DD85A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782" y="549724"/>
            <a:ext cx="5694218" cy="1185378"/>
          </a:xfrm>
          <a:prstGeom prst="rect">
            <a:avLst/>
          </a:prstGeom>
        </p:spPr>
      </p:pic>
      <p:pic>
        <p:nvPicPr>
          <p:cNvPr id="11" name="Graphic 10" descr="Marker">
            <a:extLst>
              <a:ext uri="{FF2B5EF4-FFF2-40B4-BE49-F238E27FC236}">
                <a16:creationId xmlns:a16="http://schemas.microsoft.com/office/drawing/2014/main" id="{C65F9E9C-A294-43BA-8201-063D753CA9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768884" y="3091706"/>
            <a:ext cx="2872245" cy="2872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0798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62E20115-0F90-4E79-B0F3-D6D97BC89E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350" t="69458" r="25228" b="1778"/>
          <a:stretch/>
        </p:blipFill>
        <p:spPr>
          <a:xfrm>
            <a:off x="10145123" y="-477064"/>
            <a:ext cx="2960979" cy="232498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5B739B08-BE79-49BF-AC0A-9D8540788723}"/>
              </a:ext>
            </a:extLst>
          </p:cNvPr>
          <p:cNvSpPr/>
          <p:nvPr/>
        </p:nvSpPr>
        <p:spPr>
          <a:xfrm flipH="1">
            <a:off x="10058038" y="-360108"/>
            <a:ext cx="2960979" cy="2324985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41000">
                <a:schemeClr val="bg1">
                  <a:alpha val="0"/>
                </a:schemeClr>
              </a:gs>
              <a:gs pos="78000">
                <a:schemeClr val="bg1"/>
              </a:gs>
            </a:gsLst>
            <a:lin ang="2700000" scaled="1"/>
            <a:tileRect/>
          </a:gra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3EAEDBA-9BFD-4BD8-ACD0-76749C152DDF}"/>
              </a:ext>
            </a:extLst>
          </p:cNvPr>
          <p:cNvSpPr txBox="1"/>
          <p:nvPr/>
        </p:nvSpPr>
        <p:spPr>
          <a:xfrm>
            <a:off x="456740" y="3409406"/>
            <a:ext cx="824285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sz="8000" b="1" dirty="0">
                <a:solidFill>
                  <a:srgbClr val="426790"/>
                </a:solidFill>
                <a:latin typeface="Bahnschrift" panose="020B0502040204020203" pitchFamily="34" charset="0"/>
              </a:rPr>
              <a:t>I</a:t>
            </a:r>
            <a:r>
              <a:rPr lang="en-GB" sz="8000" b="1" dirty="0">
                <a:solidFill>
                  <a:srgbClr val="426790"/>
                </a:solidFill>
                <a:latin typeface="Bahnschrift" panose="020B0502040204020203" pitchFamily="34" charset="0"/>
              </a:rPr>
              <a:t>I</a:t>
            </a:r>
            <a:r>
              <a:rPr lang="ro-RO" sz="8000" b="1" dirty="0">
                <a:solidFill>
                  <a:srgbClr val="426790"/>
                </a:solidFill>
                <a:latin typeface="Bahnschrift" panose="020B0502040204020203" pitchFamily="34" charset="0"/>
              </a:rPr>
              <a:t>. erd</a:t>
            </a:r>
            <a:r>
              <a:rPr lang="hu-HU" sz="8000" b="1" dirty="0">
                <a:solidFill>
                  <a:srgbClr val="426790"/>
                </a:solidFill>
                <a:latin typeface="Bahnschrift" panose="020B0502040204020203" pitchFamily="34" charset="0"/>
              </a:rPr>
              <a:t>élyi adatviz</a:t>
            </a:r>
            <a:br>
              <a:rPr lang="hu-HU" sz="8000" b="1" dirty="0">
                <a:solidFill>
                  <a:srgbClr val="426790"/>
                </a:solidFill>
                <a:latin typeface="Bahnschrift" panose="020B0502040204020203" pitchFamily="34" charset="0"/>
              </a:rPr>
            </a:br>
            <a:r>
              <a:rPr lang="en-GB" sz="8000" b="1" dirty="0">
                <a:solidFill>
                  <a:srgbClr val="426790"/>
                </a:solidFill>
                <a:latin typeface="Bahnschrift" panose="020B0502040204020203" pitchFamily="34" charset="0"/>
              </a:rPr>
              <a:t>mini-</a:t>
            </a:r>
            <a:r>
              <a:rPr lang="en-GB" sz="8000" b="1" dirty="0" err="1">
                <a:solidFill>
                  <a:srgbClr val="426790"/>
                </a:solidFill>
                <a:latin typeface="Bahnschrift" panose="020B0502040204020203" pitchFamily="34" charset="0"/>
              </a:rPr>
              <a:t>konferencia</a:t>
            </a:r>
            <a:endParaRPr lang="hu-HU" sz="8000" b="1" dirty="0">
              <a:solidFill>
                <a:srgbClr val="426790"/>
              </a:solidFill>
              <a:latin typeface="Bahnschrift" panose="020B0502040204020203" pitchFamily="34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F428EF3-6E9A-4747-B677-767EAEAC54C2}"/>
              </a:ext>
            </a:extLst>
          </p:cNvPr>
          <p:cNvSpPr/>
          <p:nvPr/>
        </p:nvSpPr>
        <p:spPr>
          <a:xfrm rot="16200000" flipH="1">
            <a:off x="6108020" y="-3178388"/>
            <a:ext cx="36000" cy="11338560"/>
          </a:xfrm>
          <a:prstGeom prst="rect">
            <a:avLst/>
          </a:prstGeom>
          <a:gradFill flip="none" rotWithShape="1">
            <a:gsLst>
              <a:gs pos="27000">
                <a:srgbClr val="AAAABB"/>
              </a:gs>
              <a:gs pos="76000">
                <a:srgbClr val="AAAABB"/>
              </a:gs>
              <a:gs pos="0">
                <a:schemeClr val="bg1">
                  <a:lumMod val="65000"/>
                  <a:alpha val="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20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0DA11E3-C3B3-4ED9-9B96-CDDF645B30CF}"/>
              </a:ext>
            </a:extLst>
          </p:cNvPr>
          <p:cNvGrpSpPr/>
          <p:nvPr/>
        </p:nvGrpSpPr>
        <p:grpSpPr>
          <a:xfrm>
            <a:off x="6380193" y="454755"/>
            <a:ext cx="3824814" cy="1476683"/>
            <a:chOff x="6133264" y="325482"/>
            <a:chExt cx="3824814" cy="1476683"/>
          </a:xfrm>
        </p:grpSpPr>
        <p:pic>
          <p:nvPicPr>
            <p:cNvPr id="1026" name="Picture 2" descr="https://econ.ubbcluj.ro/img/logo.png">
              <a:extLst>
                <a:ext uri="{FF2B5EF4-FFF2-40B4-BE49-F238E27FC236}">
                  <a16:creationId xmlns:a16="http://schemas.microsoft.com/office/drawing/2014/main" id="{00B472C8-1DC7-4BC7-A458-2D96F6542F0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111"/>
            <a:stretch/>
          </p:blipFill>
          <p:spPr bwMode="auto">
            <a:xfrm>
              <a:off x="6404562" y="325482"/>
              <a:ext cx="3553516" cy="856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78F03BA-4D53-4E13-BDE4-83F85BE60542}"/>
                </a:ext>
              </a:extLst>
            </p:cNvPr>
            <p:cNvSpPr txBox="1"/>
            <p:nvPr/>
          </p:nvSpPr>
          <p:spPr>
            <a:xfrm>
              <a:off x="6133264" y="1155834"/>
              <a:ext cx="382481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u-HU" dirty="0">
                  <a:solidFill>
                    <a:srgbClr val="942A21"/>
                  </a:solidFill>
                  <a:latin typeface="Bahnschrift" panose="020B0502040204020203" pitchFamily="34" charset="0"/>
                </a:rPr>
                <a:t>Közgazdaság- és Gazdálkodás</a:t>
              </a:r>
              <a:r>
                <a:rPr lang="en-US" dirty="0">
                  <a:solidFill>
                    <a:srgbClr val="942A21"/>
                  </a:solidFill>
                  <a:latin typeface="Bahnschrift" panose="020B0502040204020203" pitchFamily="34" charset="0"/>
                </a:rPr>
                <a:t>-</a:t>
              </a:r>
            </a:p>
            <a:p>
              <a:pPr algn="ctr"/>
              <a:r>
                <a:rPr lang="hu-HU" dirty="0">
                  <a:solidFill>
                    <a:srgbClr val="942A21"/>
                  </a:solidFill>
                  <a:latin typeface="Bahnschrift" panose="020B0502040204020203" pitchFamily="34" charset="0"/>
                </a:rPr>
                <a:t>tudományi Magyar </a:t>
              </a:r>
              <a:r>
                <a:rPr lang="en-US" dirty="0">
                  <a:solidFill>
                    <a:srgbClr val="942A21"/>
                  </a:solidFill>
                  <a:latin typeface="Bahnschrift" panose="020B0502040204020203" pitchFamily="34" charset="0"/>
                </a:rPr>
                <a:t>I</a:t>
              </a:r>
              <a:r>
                <a:rPr lang="hu-HU" dirty="0">
                  <a:solidFill>
                    <a:srgbClr val="942A21"/>
                  </a:solidFill>
                  <a:latin typeface="Bahnschrift" panose="020B0502040204020203" pitchFamily="34" charset="0"/>
                </a:rPr>
                <a:t>ntézet</a:t>
              </a: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92D16F01-AD70-441C-A9ED-97366DD85A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782" y="549724"/>
            <a:ext cx="5694218" cy="1185378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05A7895B-CEAA-4206-8B01-BD32E2C5D0B4}"/>
              </a:ext>
            </a:extLst>
          </p:cNvPr>
          <p:cNvSpPr/>
          <p:nvPr/>
        </p:nvSpPr>
        <p:spPr>
          <a:xfrm rot="16200000">
            <a:off x="9156732" y="3630443"/>
            <a:ext cx="2481943" cy="1714421"/>
          </a:xfrm>
          <a:prstGeom prst="rightArrow">
            <a:avLst/>
          </a:prstGeom>
          <a:solidFill>
            <a:srgbClr val="4267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5537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62E20115-0F90-4E79-B0F3-D6D97BC89E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350" t="69458" r="25228" b="1778"/>
          <a:stretch/>
        </p:blipFill>
        <p:spPr>
          <a:xfrm>
            <a:off x="10145123" y="-477064"/>
            <a:ext cx="2960979" cy="232498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5B739B08-BE79-49BF-AC0A-9D8540788723}"/>
              </a:ext>
            </a:extLst>
          </p:cNvPr>
          <p:cNvSpPr/>
          <p:nvPr/>
        </p:nvSpPr>
        <p:spPr>
          <a:xfrm flipH="1">
            <a:off x="10058038" y="-360108"/>
            <a:ext cx="2960979" cy="2324985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41000">
                <a:schemeClr val="bg1">
                  <a:alpha val="0"/>
                </a:schemeClr>
              </a:gs>
              <a:gs pos="78000">
                <a:schemeClr val="bg1"/>
              </a:gs>
            </a:gsLst>
            <a:lin ang="2700000" scaled="1"/>
            <a:tileRect/>
          </a:gra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3EAEDBA-9BFD-4BD8-ACD0-76749C152DDF}"/>
              </a:ext>
            </a:extLst>
          </p:cNvPr>
          <p:cNvSpPr txBox="1"/>
          <p:nvPr/>
        </p:nvSpPr>
        <p:spPr>
          <a:xfrm>
            <a:off x="456740" y="3409406"/>
            <a:ext cx="824285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sz="8000" b="1" dirty="0">
                <a:solidFill>
                  <a:srgbClr val="426790"/>
                </a:solidFill>
                <a:latin typeface="Bahnschrift" panose="020B0502040204020203" pitchFamily="34" charset="0"/>
              </a:rPr>
              <a:t>I</a:t>
            </a:r>
            <a:r>
              <a:rPr lang="en-GB" sz="8000" b="1" dirty="0">
                <a:solidFill>
                  <a:srgbClr val="426790"/>
                </a:solidFill>
                <a:latin typeface="Bahnschrift" panose="020B0502040204020203" pitchFamily="34" charset="0"/>
              </a:rPr>
              <a:t>I</a:t>
            </a:r>
            <a:r>
              <a:rPr lang="ro-RO" sz="8000" b="1" dirty="0">
                <a:solidFill>
                  <a:srgbClr val="426790"/>
                </a:solidFill>
                <a:latin typeface="Bahnschrift" panose="020B0502040204020203" pitchFamily="34" charset="0"/>
              </a:rPr>
              <a:t>. erd</a:t>
            </a:r>
            <a:r>
              <a:rPr lang="hu-HU" sz="8000" b="1" dirty="0">
                <a:solidFill>
                  <a:srgbClr val="426790"/>
                </a:solidFill>
                <a:latin typeface="Bahnschrift" panose="020B0502040204020203" pitchFamily="34" charset="0"/>
              </a:rPr>
              <a:t>élyi adatviz</a:t>
            </a:r>
            <a:br>
              <a:rPr lang="hu-HU" sz="8000" b="1" dirty="0">
                <a:solidFill>
                  <a:srgbClr val="426790"/>
                </a:solidFill>
                <a:latin typeface="Bahnschrift" panose="020B0502040204020203" pitchFamily="34" charset="0"/>
              </a:rPr>
            </a:br>
            <a:r>
              <a:rPr lang="en-GB" sz="8000" b="1" dirty="0">
                <a:solidFill>
                  <a:srgbClr val="426790"/>
                </a:solidFill>
                <a:latin typeface="Bahnschrift" panose="020B0502040204020203" pitchFamily="34" charset="0"/>
              </a:rPr>
              <a:t>mini-</a:t>
            </a:r>
            <a:r>
              <a:rPr lang="en-GB" sz="8000" b="1" dirty="0" err="1">
                <a:solidFill>
                  <a:srgbClr val="426790"/>
                </a:solidFill>
                <a:latin typeface="Bahnschrift" panose="020B0502040204020203" pitchFamily="34" charset="0"/>
              </a:rPr>
              <a:t>konferencia</a:t>
            </a:r>
            <a:endParaRPr lang="hu-HU" sz="8000" b="1" dirty="0">
              <a:solidFill>
                <a:srgbClr val="426790"/>
              </a:solidFill>
              <a:latin typeface="Bahnschrift" panose="020B0502040204020203" pitchFamily="34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F428EF3-6E9A-4747-B677-767EAEAC54C2}"/>
              </a:ext>
            </a:extLst>
          </p:cNvPr>
          <p:cNvSpPr/>
          <p:nvPr/>
        </p:nvSpPr>
        <p:spPr>
          <a:xfrm rot="16200000" flipH="1">
            <a:off x="6108020" y="-3178388"/>
            <a:ext cx="36000" cy="11338560"/>
          </a:xfrm>
          <a:prstGeom prst="rect">
            <a:avLst/>
          </a:prstGeom>
          <a:gradFill flip="none" rotWithShape="1">
            <a:gsLst>
              <a:gs pos="27000">
                <a:srgbClr val="AAAABB"/>
              </a:gs>
              <a:gs pos="76000">
                <a:srgbClr val="AAAABB"/>
              </a:gs>
              <a:gs pos="0">
                <a:schemeClr val="bg1">
                  <a:lumMod val="65000"/>
                  <a:alpha val="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20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0DA11E3-C3B3-4ED9-9B96-CDDF645B30CF}"/>
              </a:ext>
            </a:extLst>
          </p:cNvPr>
          <p:cNvGrpSpPr/>
          <p:nvPr/>
        </p:nvGrpSpPr>
        <p:grpSpPr>
          <a:xfrm>
            <a:off x="6380193" y="454755"/>
            <a:ext cx="3824814" cy="1476683"/>
            <a:chOff x="6133264" y="325482"/>
            <a:chExt cx="3824814" cy="1476683"/>
          </a:xfrm>
        </p:grpSpPr>
        <p:pic>
          <p:nvPicPr>
            <p:cNvPr id="1026" name="Picture 2" descr="https://econ.ubbcluj.ro/img/logo.png">
              <a:extLst>
                <a:ext uri="{FF2B5EF4-FFF2-40B4-BE49-F238E27FC236}">
                  <a16:creationId xmlns:a16="http://schemas.microsoft.com/office/drawing/2014/main" id="{00B472C8-1DC7-4BC7-A458-2D96F6542F0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111"/>
            <a:stretch/>
          </p:blipFill>
          <p:spPr bwMode="auto">
            <a:xfrm>
              <a:off x="6404562" y="325482"/>
              <a:ext cx="3553516" cy="856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78F03BA-4D53-4E13-BDE4-83F85BE60542}"/>
                </a:ext>
              </a:extLst>
            </p:cNvPr>
            <p:cNvSpPr txBox="1"/>
            <p:nvPr/>
          </p:nvSpPr>
          <p:spPr>
            <a:xfrm>
              <a:off x="6133264" y="1155834"/>
              <a:ext cx="382481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u-HU" dirty="0">
                  <a:solidFill>
                    <a:srgbClr val="942A21"/>
                  </a:solidFill>
                  <a:latin typeface="Bahnschrift" panose="020B0502040204020203" pitchFamily="34" charset="0"/>
                </a:rPr>
                <a:t>Közgazdaság- és Gazdálkodás</a:t>
              </a:r>
              <a:r>
                <a:rPr lang="en-US" dirty="0">
                  <a:solidFill>
                    <a:srgbClr val="942A21"/>
                  </a:solidFill>
                  <a:latin typeface="Bahnschrift" panose="020B0502040204020203" pitchFamily="34" charset="0"/>
                </a:rPr>
                <a:t>-</a:t>
              </a:r>
            </a:p>
            <a:p>
              <a:pPr algn="ctr"/>
              <a:r>
                <a:rPr lang="hu-HU" dirty="0">
                  <a:solidFill>
                    <a:srgbClr val="942A21"/>
                  </a:solidFill>
                  <a:latin typeface="Bahnschrift" panose="020B0502040204020203" pitchFamily="34" charset="0"/>
                </a:rPr>
                <a:t>tudományi Magyar </a:t>
              </a:r>
              <a:r>
                <a:rPr lang="en-US" dirty="0">
                  <a:solidFill>
                    <a:srgbClr val="942A21"/>
                  </a:solidFill>
                  <a:latin typeface="Bahnschrift" panose="020B0502040204020203" pitchFamily="34" charset="0"/>
                </a:rPr>
                <a:t>I</a:t>
              </a:r>
              <a:r>
                <a:rPr lang="hu-HU" dirty="0">
                  <a:solidFill>
                    <a:srgbClr val="942A21"/>
                  </a:solidFill>
                  <a:latin typeface="Bahnschrift" panose="020B0502040204020203" pitchFamily="34" charset="0"/>
                </a:rPr>
                <a:t>ntézet</a:t>
              </a: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92D16F01-AD70-441C-A9ED-97366DD85A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782" y="549724"/>
            <a:ext cx="5694218" cy="1185378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05A7895B-CEAA-4206-8B01-BD32E2C5D0B4}"/>
              </a:ext>
            </a:extLst>
          </p:cNvPr>
          <p:cNvSpPr/>
          <p:nvPr/>
        </p:nvSpPr>
        <p:spPr>
          <a:xfrm rot="16200000">
            <a:off x="9156732" y="3630443"/>
            <a:ext cx="2481943" cy="1714421"/>
          </a:xfrm>
          <a:prstGeom prst="rightArrow">
            <a:avLst/>
          </a:prstGeom>
          <a:solidFill>
            <a:srgbClr val="4267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2877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73EAEDBA-9BFD-4BD8-ACD0-76749C152DDF}"/>
              </a:ext>
            </a:extLst>
          </p:cNvPr>
          <p:cNvSpPr txBox="1"/>
          <p:nvPr/>
        </p:nvSpPr>
        <p:spPr>
          <a:xfrm>
            <a:off x="639619" y="3188711"/>
            <a:ext cx="553911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1" dirty="0">
                <a:ln>
                  <a:solidFill>
                    <a:sysClr val="windowText" lastClr="000000"/>
                  </a:solidFill>
                </a:ln>
                <a:solidFill>
                  <a:srgbClr val="FE0100"/>
                </a:solidFill>
                <a:latin typeface="Bahnschrift" panose="020B0502040204020203" pitchFamily="34" charset="0"/>
              </a:rPr>
              <a:t>P</a:t>
            </a:r>
            <a:r>
              <a:rPr lang="hu-HU" sz="8000" b="1" dirty="0">
                <a:ln>
                  <a:solidFill>
                    <a:sysClr val="windowText" lastClr="000000"/>
                  </a:solidFill>
                </a:ln>
                <a:solidFill>
                  <a:srgbClr val="FE0100"/>
                </a:solidFill>
                <a:latin typeface="Bahnschrift" panose="020B0502040204020203" pitchFamily="34" charset="0"/>
              </a:rPr>
              <a:t>óló</a:t>
            </a:r>
          </a:p>
          <a:p>
            <a:pPr algn="ctr"/>
            <a:r>
              <a:rPr lang="hu-HU" sz="8000" b="1" dirty="0">
                <a:ln>
                  <a:solidFill>
                    <a:sysClr val="windowText" lastClr="000000"/>
                  </a:solidFill>
                </a:ln>
                <a:solidFill>
                  <a:srgbClr val="FE0100"/>
                </a:solidFill>
                <a:latin typeface="Bahnschrift" panose="020B0502040204020203" pitchFamily="34" charset="0"/>
              </a:rPr>
              <a:t>Bögre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2D16F01-AD70-441C-A9ED-97366DD85A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261" y="342433"/>
            <a:ext cx="8654325" cy="180159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614E6E9-FB3E-4C46-B9EC-2931B8D34125}"/>
              </a:ext>
            </a:extLst>
          </p:cNvPr>
          <p:cNvSpPr txBox="1"/>
          <p:nvPr/>
        </p:nvSpPr>
        <p:spPr>
          <a:xfrm>
            <a:off x="6544031" y="2573158"/>
            <a:ext cx="553911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>
                <a:ln>
                  <a:solidFill>
                    <a:sysClr val="windowText" lastClr="000000"/>
                  </a:solidFill>
                </a:ln>
                <a:latin typeface="Bahnschrift" panose="020B0502040204020203" pitchFamily="34" charset="0"/>
              </a:rPr>
              <a:t>40 RON</a:t>
            </a:r>
          </a:p>
          <a:p>
            <a:r>
              <a:rPr lang="en-US" sz="8000" dirty="0">
                <a:ln>
                  <a:solidFill>
                    <a:sysClr val="windowText" lastClr="000000"/>
                  </a:solidFill>
                </a:ln>
                <a:latin typeface="Bahnschrift" panose="020B0502040204020203" pitchFamily="34" charset="0"/>
              </a:rPr>
              <a:t>3000 HUF</a:t>
            </a:r>
          </a:p>
          <a:p>
            <a:r>
              <a:rPr lang="en-US" sz="8000" dirty="0">
                <a:ln>
                  <a:solidFill>
                    <a:sysClr val="windowText" lastClr="000000"/>
                  </a:solidFill>
                </a:ln>
                <a:latin typeface="Bahnschrift" panose="020B0502040204020203" pitchFamily="34" charset="0"/>
              </a:rPr>
              <a:t>10 EUR</a:t>
            </a:r>
            <a:endParaRPr lang="hu-HU" sz="8000" dirty="0">
              <a:ln>
                <a:solidFill>
                  <a:sysClr val="windowText" lastClr="000000"/>
                </a:solidFill>
              </a:ln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11858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oontec | Tallinn 2018 – Nordic Blockchain Summit">
            <a:extLst>
              <a:ext uri="{FF2B5EF4-FFF2-40B4-BE49-F238E27FC236}">
                <a16:creationId xmlns:a16="http://schemas.microsoft.com/office/drawing/2014/main" id="{0423A817-9B39-4EB6-A952-BDB0A71614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893" y="1890690"/>
            <a:ext cx="4351428" cy="2815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1BB2512-3DCB-4C0C-865F-A1C7ED11FE1A}"/>
              </a:ext>
            </a:extLst>
          </p:cNvPr>
          <p:cNvSpPr txBox="1"/>
          <p:nvPr/>
        </p:nvSpPr>
        <p:spPr>
          <a:xfrm>
            <a:off x="-98949" y="820990"/>
            <a:ext cx="55391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7200" b="1" dirty="0">
                <a:ln>
                  <a:solidFill>
                    <a:sysClr val="windowText" lastClr="000000"/>
                  </a:solidFill>
                </a:ln>
                <a:solidFill>
                  <a:srgbClr val="FE0100"/>
                </a:solidFill>
                <a:latin typeface="Bahnschrift" panose="020B0502040204020203" pitchFamily="34" charset="0"/>
              </a:rPr>
              <a:t>készpénz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02AC72-D07D-48E5-AA26-0C773C93BAD7}"/>
              </a:ext>
            </a:extLst>
          </p:cNvPr>
          <p:cNvSpPr txBox="1"/>
          <p:nvPr/>
        </p:nvSpPr>
        <p:spPr>
          <a:xfrm>
            <a:off x="6157996" y="913322"/>
            <a:ext cx="553911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ln>
                  <a:solidFill>
                    <a:sysClr val="windowText" lastClr="000000"/>
                  </a:solidFill>
                </a:ln>
                <a:latin typeface="Bahnschrift" panose="020B0502040204020203" pitchFamily="34" charset="0"/>
                <a:cs typeface="Calibri" panose="020F0502020204030204" pitchFamily="34" charset="0"/>
              </a:rPr>
              <a:t>→ </a:t>
            </a:r>
            <a:r>
              <a:rPr lang="en-US" sz="6000" dirty="0" err="1">
                <a:ln>
                  <a:solidFill>
                    <a:sysClr val="windowText" lastClr="000000"/>
                  </a:solidFill>
                </a:ln>
                <a:latin typeface="Bahnschrift" panose="020B0502040204020203" pitchFamily="34" charset="0"/>
                <a:cs typeface="Calibri" panose="020F0502020204030204" pitchFamily="34" charset="0"/>
              </a:rPr>
              <a:t>dobozba</a:t>
            </a:r>
            <a:endParaRPr lang="hu-HU" sz="6000" dirty="0">
              <a:ln>
                <a:solidFill>
                  <a:sysClr val="windowText" lastClr="000000"/>
                </a:solidFill>
              </a:ln>
              <a:latin typeface="Bahnschrift" panose="020B05020402040202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3547867-943A-4574-890F-4FD501449B1D}"/>
              </a:ext>
            </a:extLst>
          </p:cNvPr>
          <p:cNvSpPr txBox="1"/>
          <p:nvPr/>
        </p:nvSpPr>
        <p:spPr>
          <a:xfrm>
            <a:off x="6157996" y="2790539"/>
            <a:ext cx="603400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ln>
                  <a:solidFill>
                    <a:sysClr val="windowText" lastClr="000000"/>
                  </a:solidFill>
                </a:ln>
                <a:latin typeface="Bahnschrift" panose="020B0502040204020203" pitchFamily="34" charset="0"/>
                <a:cs typeface="Calibri" panose="020F0502020204030204" pitchFamily="34" charset="0"/>
              </a:rPr>
              <a:t>+40729031682</a:t>
            </a:r>
            <a:endParaRPr lang="hu-HU" sz="6000" dirty="0">
              <a:ln>
                <a:solidFill>
                  <a:sysClr val="windowText" lastClr="000000"/>
                </a:solidFill>
              </a:ln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94002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028" name="Picture 4" descr="https://scontent-lhr3-1.xx.fbcdn.net/v/t1.15752-9/p1080x2048/79869009_451897682189757_714493270255730688_n.jpg?_nc_cat=104&amp;_nc_ohc=K06ZQ-rMPikAQnY_tFwiFg8m62HDRL-uF7dTgqVtVccTAJpZN27MIQ3hA&amp;_nc_ht=scontent-lhr3-1.xx&amp;oh=8e492961d48a79404560039c6834dd5e&amp;oe=5E65BD73">
            <a:extLst>
              <a:ext uri="{FF2B5EF4-FFF2-40B4-BE49-F238E27FC236}">
                <a16:creationId xmlns:a16="http://schemas.microsoft.com/office/drawing/2014/main" id="{8761749A-86FE-4506-8D9D-055BDBA026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06"/>
          <a:stretch/>
        </p:blipFill>
        <p:spPr bwMode="auto">
          <a:xfrm>
            <a:off x="7772955" y="2514600"/>
            <a:ext cx="4902758" cy="434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E6E630B-F83E-4C19-B684-EF43B9F423CF}"/>
              </a:ext>
            </a:extLst>
          </p:cNvPr>
          <p:cNvSpPr/>
          <p:nvPr/>
        </p:nvSpPr>
        <p:spPr>
          <a:xfrm>
            <a:off x="8195058" y="-12527"/>
            <a:ext cx="3996942" cy="2527125"/>
          </a:xfrm>
          <a:prstGeom prst="rect">
            <a:avLst/>
          </a:prstGeom>
          <a:gradFill flip="none" rotWithShape="1">
            <a:gsLst>
              <a:gs pos="0">
                <a:srgbClr val="F1F2F4"/>
              </a:gs>
              <a:gs pos="100000">
                <a:srgbClr val="E3E7EA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F46B0668-7893-4C48-8D13-5BC875003E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3548" y="222080"/>
            <a:ext cx="2410908" cy="5018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738F1A5-5D61-4489-9D89-F5BF1EA5FB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2535" y="848712"/>
            <a:ext cx="2272545" cy="931490"/>
          </a:xfrm>
          <a:prstGeom prst="rect">
            <a:avLst/>
          </a:prstGeom>
        </p:spPr>
      </p:pic>
      <p:pic>
        <p:nvPicPr>
          <p:cNvPr id="31" name="Picture 2" descr="Babeș–Bolyai Tudományegyetem - LOGO">
            <a:extLst>
              <a:ext uri="{FF2B5EF4-FFF2-40B4-BE49-F238E27FC236}">
                <a16:creationId xmlns:a16="http://schemas.microsoft.com/office/drawing/2014/main" id="{0234AFB0-0B19-4BE8-AD16-4B9CF99EBE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635" y="5610784"/>
            <a:ext cx="1107210" cy="383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011E890-2CB0-4EC5-9C33-7B2F1AC584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3548" y="6072479"/>
            <a:ext cx="1279862" cy="619828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236AB292-E3F7-477A-9C74-F2192074E7F4}"/>
              </a:ext>
            </a:extLst>
          </p:cNvPr>
          <p:cNvSpPr txBox="1"/>
          <p:nvPr/>
        </p:nvSpPr>
        <p:spPr>
          <a:xfrm>
            <a:off x="243548" y="2979976"/>
            <a:ext cx="28203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000" b="1" dirty="0">
                <a:solidFill>
                  <a:srgbClr val="426790"/>
                </a:solidFill>
                <a:latin typeface="Bahnschrift" panose="020B0502040204020203" pitchFamily="34" charset="0"/>
              </a:rPr>
              <a:t>I</a:t>
            </a:r>
            <a:r>
              <a:rPr lang="en-GB" sz="2000" b="1" dirty="0">
                <a:solidFill>
                  <a:srgbClr val="426790"/>
                </a:solidFill>
                <a:latin typeface="Bahnschrift" panose="020B0502040204020203" pitchFamily="34" charset="0"/>
              </a:rPr>
              <a:t>I</a:t>
            </a:r>
            <a:r>
              <a:rPr lang="ro-RO" sz="2000" b="1" dirty="0">
                <a:solidFill>
                  <a:srgbClr val="426790"/>
                </a:solidFill>
                <a:latin typeface="Bahnschrift" panose="020B0502040204020203" pitchFamily="34" charset="0"/>
              </a:rPr>
              <a:t>. erd</a:t>
            </a:r>
            <a:r>
              <a:rPr lang="hu-HU" sz="2000" b="1" dirty="0">
                <a:solidFill>
                  <a:srgbClr val="426790"/>
                </a:solidFill>
                <a:latin typeface="Bahnschrift" panose="020B0502040204020203" pitchFamily="34" charset="0"/>
              </a:rPr>
              <a:t>élyi adatviz</a:t>
            </a:r>
            <a:br>
              <a:rPr lang="hu-HU" sz="2000" b="1" dirty="0">
                <a:solidFill>
                  <a:srgbClr val="426790"/>
                </a:solidFill>
                <a:latin typeface="Bahnschrift" panose="020B0502040204020203" pitchFamily="34" charset="0"/>
              </a:rPr>
            </a:br>
            <a:r>
              <a:rPr lang="en-GB" sz="2000" b="1" dirty="0">
                <a:solidFill>
                  <a:srgbClr val="426790"/>
                </a:solidFill>
                <a:latin typeface="Bahnschrift" panose="020B0502040204020203" pitchFamily="34" charset="0"/>
              </a:rPr>
              <a:t>mini-</a:t>
            </a:r>
            <a:r>
              <a:rPr lang="en-GB" sz="2000" b="1" dirty="0" err="1">
                <a:solidFill>
                  <a:srgbClr val="426790"/>
                </a:solidFill>
                <a:latin typeface="Bahnschrift" panose="020B0502040204020203" pitchFamily="34" charset="0"/>
              </a:rPr>
              <a:t>konferencia</a:t>
            </a:r>
            <a:endParaRPr lang="hu-HU" sz="2000" b="1" dirty="0">
              <a:solidFill>
                <a:srgbClr val="426790"/>
              </a:solidFill>
              <a:latin typeface="Bahnschrift" panose="020B0502040204020203" pitchFamily="34" charset="0"/>
            </a:endParaRP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1222CCE3-6FAD-4E0D-B386-FBD06412A2D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50350" t="69458" r="25228" b="1778"/>
          <a:stretch/>
        </p:blipFill>
        <p:spPr>
          <a:xfrm>
            <a:off x="10145123" y="-477064"/>
            <a:ext cx="2960979" cy="232498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FB71D466-4DEE-450A-B6C3-37AE2DB5D33D}"/>
              </a:ext>
            </a:extLst>
          </p:cNvPr>
          <p:cNvSpPr/>
          <p:nvPr/>
        </p:nvSpPr>
        <p:spPr>
          <a:xfrm flipH="1">
            <a:off x="10058037" y="-360107"/>
            <a:ext cx="2960979" cy="2208030"/>
          </a:xfrm>
          <a:prstGeom prst="rect">
            <a:avLst/>
          </a:prstGeom>
          <a:gradFill flip="none" rotWithShape="1">
            <a:gsLst>
              <a:gs pos="0">
                <a:srgbClr val="EEF0F4">
                  <a:alpha val="0"/>
                </a:srgbClr>
              </a:gs>
              <a:gs pos="41000">
                <a:srgbClr val="EEF0F4">
                  <a:alpha val="0"/>
                </a:srgbClr>
              </a:gs>
              <a:gs pos="78000">
                <a:srgbClr val="EEF0F4"/>
              </a:gs>
            </a:gsLst>
            <a:lin ang="2700000" scaled="1"/>
            <a:tileRect/>
          </a:gra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C0DFF7C-BCC7-436B-B463-862095EFD6F8}"/>
              </a:ext>
            </a:extLst>
          </p:cNvPr>
          <p:cNvSpPr/>
          <p:nvPr/>
        </p:nvSpPr>
        <p:spPr>
          <a:xfrm>
            <a:off x="8722081" y="1639511"/>
            <a:ext cx="3901440" cy="220938"/>
          </a:xfrm>
          <a:prstGeom prst="rect">
            <a:avLst/>
          </a:prstGeom>
          <a:gradFill flip="none" rotWithShape="1">
            <a:gsLst>
              <a:gs pos="0">
                <a:srgbClr val="F1F2F4"/>
              </a:gs>
              <a:gs pos="100000">
                <a:srgbClr val="E3E7EA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B83EA83B-EB01-4A0A-9F03-5CEB85A22914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53" r="29398"/>
          <a:stretch/>
        </p:blipFill>
        <p:spPr>
          <a:xfrm>
            <a:off x="1764479" y="0"/>
            <a:ext cx="7553627" cy="6858000"/>
          </a:xfrm>
          <a:prstGeom prst="parallelogram">
            <a:avLst>
              <a:gd name="adj" fmla="val 24925"/>
            </a:avLst>
          </a:prstGeom>
          <a:ln w="76200">
            <a:solidFill>
              <a:srgbClr val="426790"/>
            </a:solidFill>
          </a:ln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B342136A-CC04-4C38-BB27-BC7E3FBC0C7D}"/>
              </a:ext>
            </a:extLst>
          </p:cNvPr>
          <p:cNvSpPr/>
          <p:nvPr/>
        </p:nvSpPr>
        <p:spPr>
          <a:xfrm rot="16200000" flipH="1">
            <a:off x="1282575" y="1507339"/>
            <a:ext cx="18000" cy="2160000"/>
          </a:xfrm>
          <a:prstGeom prst="rect">
            <a:avLst/>
          </a:prstGeom>
          <a:gradFill flip="none" rotWithShape="1">
            <a:gsLst>
              <a:gs pos="27000">
                <a:srgbClr val="AAAABB"/>
              </a:gs>
              <a:gs pos="76000">
                <a:srgbClr val="AAAABB"/>
              </a:gs>
              <a:gs pos="0">
                <a:schemeClr val="bg1">
                  <a:lumMod val="65000"/>
                  <a:alpha val="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72E18F5-025A-474F-A1F8-599D4F3E12D8}"/>
              </a:ext>
            </a:extLst>
          </p:cNvPr>
          <p:cNvSpPr/>
          <p:nvPr/>
        </p:nvSpPr>
        <p:spPr>
          <a:xfrm rot="16200000" flipH="1">
            <a:off x="1282575" y="3017141"/>
            <a:ext cx="18000" cy="2160000"/>
          </a:xfrm>
          <a:prstGeom prst="rect">
            <a:avLst/>
          </a:prstGeom>
          <a:gradFill flip="none" rotWithShape="1">
            <a:gsLst>
              <a:gs pos="27000">
                <a:srgbClr val="AAAABB"/>
              </a:gs>
              <a:gs pos="76000">
                <a:srgbClr val="AAAABB"/>
              </a:gs>
              <a:gs pos="0">
                <a:schemeClr val="bg1">
                  <a:lumMod val="65000"/>
                  <a:alpha val="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539886A-0339-4FB7-8EF1-3F66EAA57752}"/>
              </a:ext>
            </a:extLst>
          </p:cNvPr>
          <p:cNvSpPr txBox="1"/>
          <p:nvPr/>
        </p:nvSpPr>
        <p:spPr>
          <a:xfrm>
            <a:off x="9215941" y="1296755"/>
            <a:ext cx="2666999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>
                <a:solidFill>
                  <a:srgbClr val="426790"/>
                </a:solidFill>
                <a:latin typeface="Bahnschrift" panose="020B0502040204020203" pitchFamily="34" charset="0"/>
              </a:rPr>
              <a:t>R</a:t>
            </a:r>
            <a:r>
              <a:rPr lang="hu-HU" sz="2800" b="1" dirty="0" err="1">
                <a:solidFill>
                  <a:srgbClr val="426790"/>
                </a:solidFill>
                <a:latin typeface="Bahnschrift" panose="020B0502040204020203" pitchFamily="34" charset="0"/>
              </a:rPr>
              <a:t>étyi</a:t>
            </a:r>
            <a:r>
              <a:rPr lang="hu-HU" sz="2800" b="1" dirty="0">
                <a:solidFill>
                  <a:srgbClr val="426790"/>
                </a:solidFill>
                <a:latin typeface="Bahnschrift" panose="020B0502040204020203" pitchFamily="34" charset="0"/>
              </a:rPr>
              <a:t> Dorottya</a:t>
            </a:r>
          </a:p>
          <a:p>
            <a:pPr algn="ctr"/>
            <a:r>
              <a:rPr lang="hu-HU" sz="2000" b="1" dirty="0">
                <a:solidFill>
                  <a:srgbClr val="426790"/>
                </a:solidFill>
                <a:latin typeface="Bahnschrift" panose="020B0502040204020203" pitchFamily="34" charset="0"/>
              </a:rPr>
              <a:t>Junior Data </a:t>
            </a:r>
            <a:r>
              <a:rPr lang="hu-HU" sz="2000" b="1" dirty="0" err="1">
                <a:solidFill>
                  <a:srgbClr val="426790"/>
                </a:solidFill>
                <a:latin typeface="Bahnschrift" panose="020B0502040204020203" pitchFamily="34" charset="0"/>
              </a:rPr>
              <a:t>Scientist</a:t>
            </a:r>
            <a:r>
              <a:rPr lang="hu-HU" sz="2000" b="1" dirty="0">
                <a:solidFill>
                  <a:srgbClr val="426790"/>
                </a:solidFill>
                <a:latin typeface="Bahnschrift" panose="020B0502040204020203" pitchFamily="34" charset="0"/>
              </a:rPr>
              <a:t> </a:t>
            </a:r>
            <a:r>
              <a:rPr lang="hu-HU" sz="2000" b="1" i="1" dirty="0" err="1">
                <a:solidFill>
                  <a:srgbClr val="426790"/>
                </a:solidFill>
                <a:latin typeface="Bahnschrift" panose="020B0502040204020203" pitchFamily="34" charset="0"/>
              </a:rPr>
              <a:t>teleportHQ</a:t>
            </a:r>
            <a:endParaRPr lang="hu-HU" sz="2800" b="1" i="1" dirty="0">
              <a:solidFill>
                <a:srgbClr val="426790"/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51305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5" name="Picture 4" descr="A person holding a book shelf&#10;&#10;Description automatically generated">
            <a:extLst>
              <a:ext uri="{FF2B5EF4-FFF2-40B4-BE49-F238E27FC236}">
                <a16:creationId xmlns:a16="http://schemas.microsoft.com/office/drawing/2014/main" id="{FE5BA0EB-0C93-47BC-AADA-98FDC1DF1F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271399" y="2435528"/>
            <a:ext cx="5352121" cy="444278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46B0668-7893-4C48-8D13-5BC875003E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3548" y="222080"/>
            <a:ext cx="2410908" cy="5018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738F1A5-5D61-4489-9D89-F5BF1EA5FB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2535" y="848712"/>
            <a:ext cx="2272545" cy="931490"/>
          </a:xfrm>
          <a:prstGeom prst="rect">
            <a:avLst/>
          </a:prstGeom>
        </p:spPr>
      </p:pic>
      <p:pic>
        <p:nvPicPr>
          <p:cNvPr id="31" name="Picture 2" descr="Babeș–Bolyai Tudományegyetem - LOGO">
            <a:extLst>
              <a:ext uri="{FF2B5EF4-FFF2-40B4-BE49-F238E27FC236}">
                <a16:creationId xmlns:a16="http://schemas.microsoft.com/office/drawing/2014/main" id="{0234AFB0-0B19-4BE8-AD16-4B9CF99EBE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635" y="5610784"/>
            <a:ext cx="1107210" cy="383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011E890-2CB0-4EC5-9C33-7B2F1AC584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3548" y="6072479"/>
            <a:ext cx="1279862" cy="619828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236AB292-E3F7-477A-9C74-F2192074E7F4}"/>
              </a:ext>
            </a:extLst>
          </p:cNvPr>
          <p:cNvSpPr txBox="1"/>
          <p:nvPr/>
        </p:nvSpPr>
        <p:spPr>
          <a:xfrm>
            <a:off x="243548" y="2979976"/>
            <a:ext cx="28203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000" b="1" dirty="0">
                <a:solidFill>
                  <a:srgbClr val="426790"/>
                </a:solidFill>
                <a:latin typeface="Bahnschrift" panose="020B0502040204020203" pitchFamily="34" charset="0"/>
              </a:rPr>
              <a:t>I</a:t>
            </a:r>
            <a:r>
              <a:rPr lang="en-GB" sz="2000" b="1" dirty="0">
                <a:solidFill>
                  <a:srgbClr val="426790"/>
                </a:solidFill>
                <a:latin typeface="Bahnschrift" panose="020B0502040204020203" pitchFamily="34" charset="0"/>
              </a:rPr>
              <a:t>I</a:t>
            </a:r>
            <a:r>
              <a:rPr lang="ro-RO" sz="2000" b="1" dirty="0">
                <a:solidFill>
                  <a:srgbClr val="426790"/>
                </a:solidFill>
                <a:latin typeface="Bahnschrift" panose="020B0502040204020203" pitchFamily="34" charset="0"/>
              </a:rPr>
              <a:t>. erd</a:t>
            </a:r>
            <a:r>
              <a:rPr lang="hu-HU" sz="2000" b="1" dirty="0">
                <a:solidFill>
                  <a:srgbClr val="426790"/>
                </a:solidFill>
                <a:latin typeface="Bahnschrift" panose="020B0502040204020203" pitchFamily="34" charset="0"/>
              </a:rPr>
              <a:t>élyi adatviz</a:t>
            </a:r>
            <a:br>
              <a:rPr lang="hu-HU" sz="2000" b="1" dirty="0">
                <a:solidFill>
                  <a:srgbClr val="426790"/>
                </a:solidFill>
                <a:latin typeface="Bahnschrift" panose="020B0502040204020203" pitchFamily="34" charset="0"/>
              </a:rPr>
            </a:br>
            <a:r>
              <a:rPr lang="en-GB" sz="2000" b="1" dirty="0">
                <a:solidFill>
                  <a:srgbClr val="426790"/>
                </a:solidFill>
                <a:latin typeface="Bahnschrift" panose="020B0502040204020203" pitchFamily="34" charset="0"/>
              </a:rPr>
              <a:t>mini-</a:t>
            </a:r>
            <a:r>
              <a:rPr lang="en-GB" sz="2000" b="1" dirty="0" err="1">
                <a:solidFill>
                  <a:srgbClr val="426790"/>
                </a:solidFill>
                <a:latin typeface="Bahnschrift" panose="020B0502040204020203" pitchFamily="34" charset="0"/>
              </a:rPr>
              <a:t>konferencia</a:t>
            </a:r>
            <a:endParaRPr lang="hu-HU" sz="2000" b="1" dirty="0">
              <a:solidFill>
                <a:srgbClr val="426790"/>
              </a:solidFill>
              <a:latin typeface="Bahnschrift" panose="020B0502040204020203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342136A-CC04-4C38-BB27-BC7E3FBC0C7D}"/>
              </a:ext>
            </a:extLst>
          </p:cNvPr>
          <p:cNvSpPr/>
          <p:nvPr/>
        </p:nvSpPr>
        <p:spPr>
          <a:xfrm rot="16200000" flipH="1">
            <a:off x="1282575" y="1507339"/>
            <a:ext cx="18000" cy="2160000"/>
          </a:xfrm>
          <a:prstGeom prst="rect">
            <a:avLst/>
          </a:prstGeom>
          <a:gradFill flip="none" rotWithShape="1">
            <a:gsLst>
              <a:gs pos="27000">
                <a:srgbClr val="AAAABB"/>
              </a:gs>
              <a:gs pos="76000">
                <a:srgbClr val="AAAABB"/>
              </a:gs>
              <a:gs pos="0">
                <a:schemeClr val="bg1">
                  <a:lumMod val="65000"/>
                  <a:alpha val="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72E18F5-025A-474F-A1F8-599D4F3E12D8}"/>
              </a:ext>
            </a:extLst>
          </p:cNvPr>
          <p:cNvSpPr/>
          <p:nvPr/>
        </p:nvSpPr>
        <p:spPr>
          <a:xfrm rot="16200000" flipH="1">
            <a:off x="1282575" y="3017141"/>
            <a:ext cx="18000" cy="2160000"/>
          </a:xfrm>
          <a:prstGeom prst="rect">
            <a:avLst/>
          </a:prstGeom>
          <a:gradFill flip="none" rotWithShape="1">
            <a:gsLst>
              <a:gs pos="27000">
                <a:srgbClr val="AAAABB"/>
              </a:gs>
              <a:gs pos="76000">
                <a:srgbClr val="AAAABB"/>
              </a:gs>
              <a:gs pos="0">
                <a:schemeClr val="bg1">
                  <a:lumMod val="65000"/>
                  <a:alpha val="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21CAAE9-B391-46A8-A592-4A372413C4CA}"/>
              </a:ext>
            </a:extLst>
          </p:cNvPr>
          <p:cNvSpPr/>
          <p:nvPr/>
        </p:nvSpPr>
        <p:spPr>
          <a:xfrm>
            <a:off x="8195058" y="2336093"/>
            <a:ext cx="3996942" cy="449955"/>
          </a:xfrm>
          <a:prstGeom prst="rect">
            <a:avLst/>
          </a:prstGeom>
          <a:gradFill flip="none" rotWithShape="1">
            <a:gsLst>
              <a:gs pos="47000">
                <a:srgbClr val="E6E6E6"/>
              </a:gs>
              <a:gs pos="100000">
                <a:srgbClr val="E6E6E6">
                  <a:alpha val="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3EA83B-EB01-4A0A-9F03-5CEB85A2291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4479" y="-20307"/>
            <a:ext cx="7553627" cy="6898616"/>
          </a:xfrm>
          <a:prstGeom prst="parallelogram">
            <a:avLst>
              <a:gd name="adj" fmla="val 24925"/>
            </a:avLst>
          </a:prstGeom>
          <a:ln w="76200">
            <a:solidFill>
              <a:srgbClr val="426790"/>
            </a:solidFill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161D23C-43AF-41DC-894E-7093A1DFF456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50350" t="69458" r="25228" b="1778"/>
          <a:stretch/>
        </p:blipFill>
        <p:spPr>
          <a:xfrm>
            <a:off x="10145123" y="-477064"/>
            <a:ext cx="2960979" cy="232498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48835DA8-80E4-4AB3-9246-80211254E5DF}"/>
              </a:ext>
            </a:extLst>
          </p:cNvPr>
          <p:cNvSpPr/>
          <p:nvPr/>
        </p:nvSpPr>
        <p:spPr>
          <a:xfrm flipH="1">
            <a:off x="10058038" y="-360108"/>
            <a:ext cx="2960979" cy="2324985"/>
          </a:xfrm>
          <a:prstGeom prst="rect">
            <a:avLst/>
          </a:prstGeom>
          <a:gradFill flip="none" rotWithShape="1">
            <a:gsLst>
              <a:gs pos="0">
                <a:srgbClr val="E6E6E6">
                  <a:alpha val="0"/>
                </a:srgbClr>
              </a:gs>
              <a:gs pos="41000">
                <a:srgbClr val="E6E6E6">
                  <a:alpha val="0"/>
                </a:srgbClr>
              </a:gs>
              <a:gs pos="78000">
                <a:srgbClr val="E6E6E6"/>
              </a:gs>
            </a:gsLst>
            <a:lin ang="2700000" scaled="1"/>
            <a:tileRect/>
          </a:gra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539886A-0339-4FB7-8EF1-3F66EAA57752}"/>
              </a:ext>
            </a:extLst>
          </p:cNvPr>
          <p:cNvSpPr txBox="1"/>
          <p:nvPr/>
        </p:nvSpPr>
        <p:spPr>
          <a:xfrm>
            <a:off x="9078781" y="1571075"/>
            <a:ext cx="2666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800" b="1" dirty="0">
                <a:solidFill>
                  <a:srgbClr val="426790"/>
                </a:solidFill>
                <a:latin typeface="Bahnschrift" panose="020B0502040204020203" pitchFamily="34" charset="0"/>
              </a:rPr>
              <a:t>Barna Gergő</a:t>
            </a:r>
          </a:p>
          <a:p>
            <a:pPr algn="ctr"/>
            <a:r>
              <a:rPr lang="en-GB" sz="2000" b="1" i="1" dirty="0" err="1">
                <a:solidFill>
                  <a:srgbClr val="426790"/>
                </a:solidFill>
                <a:latin typeface="Bahnschrift" panose="020B0502040204020203" pitchFamily="34" charset="0"/>
              </a:rPr>
              <a:t>Erd</a:t>
            </a:r>
            <a:r>
              <a:rPr lang="hu-HU" sz="2000" b="1" i="1" dirty="0">
                <a:solidFill>
                  <a:srgbClr val="426790"/>
                </a:solidFill>
                <a:latin typeface="Bahnschrift" panose="020B0502040204020203" pitchFamily="34" charset="0"/>
              </a:rPr>
              <a:t>é</a:t>
            </a:r>
            <a:r>
              <a:rPr lang="en-GB" sz="2000" b="1" i="1" dirty="0" err="1">
                <a:solidFill>
                  <a:srgbClr val="426790"/>
                </a:solidFill>
                <a:latin typeface="Bahnschrift" panose="020B0502040204020203" pitchFamily="34" charset="0"/>
              </a:rPr>
              <a:t>lystat</a:t>
            </a:r>
            <a:endParaRPr lang="hu-HU" sz="2800" b="1" i="1" dirty="0">
              <a:solidFill>
                <a:srgbClr val="426790"/>
              </a:solidFill>
              <a:latin typeface="Bahnschrift" panose="020B0502040204020203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44B715F-3670-4A17-A302-B8236771E182}"/>
              </a:ext>
            </a:extLst>
          </p:cNvPr>
          <p:cNvSpPr/>
          <p:nvPr/>
        </p:nvSpPr>
        <p:spPr>
          <a:xfrm>
            <a:off x="3374219" y="172457"/>
            <a:ext cx="565884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r>
              <a:rPr lang="en-GB" sz="2000" dirty="0" err="1">
                <a:solidFill>
                  <a:srgbClr val="563794"/>
                </a:solidFill>
                <a:latin typeface="Bahnschrift" panose="020B0502040204020203" pitchFamily="34" charset="0"/>
              </a:rPr>
              <a:t>Erdélystat</a:t>
            </a:r>
            <a:r>
              <a:rPr lang="en-GB" sz="2000" dirty="0">
                <a:solidFill>
                  <a:srgbClr val="563794"/>
                </a:solidFill>
                <a:latin typeface="Bahnschrift" panose="020B0502040204020203" pitchFamily="34" charset="0"/>
              </a:rPr>
              <a:t> - </a:t>
            </a:r>
            <a:r>
              <a:rPr lang="en-GB" sz="2000" dirty="0" err="1">
                <a:solidFill>
                  <a:srgbClr val="563794"/>
                </a:solidFill>
                <a:latin typeface="Bahnschrift" panose="020B0502040204020203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sta</a:t>
            </a:r>
            <a:r>
              <a:rPr lang="en-GB" sz="2000" dirty="0" err="1">
                <a:solidFill>
                  <a:schemeClr val="bg1"/>
                </a:solidFill>
                <a:latin typeface="Bahnschrift" panose="020B0502040204020203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tisztikai</a:t>
            </a:r>
            <a:r>
              <a:rPr lang="en-GB" sz="2000" dirty="0">
                <a:solidFill>
                  <a:schemeClr val="bg1"/>
                </a:solidFill>
                <a:latin typeface="Bahnschrift" panose="020B0502040204020203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Bahnschrift" panose="020B0502040204020203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adatok</a:t>
            </a:r>
            <a:r>
              <a:rPr lang="en-GB" sz="2000" dirty="0">
                <a:solidFill>
                  <a:schemeClr val="bg1"/>
                </a:solidFill>
                <a:latin typeface="Bahnschrift" panose="020B0502040204020203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Bahnschrift" panose="020B0502040204020203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magyar</a:t>
            </a:r>
            <a:r>
              <a:rPr lang="en-GB" sz="2000" dirty="0">
                <a:solidFill>
                  <a:schemeClr val="bg1"/>
                </a:solidFill>
                <a:latin typeface="Bahnschrift" panose="020B0502040204020203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Bahnschrift" panose="020B0502040204020203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nyelven</a:t>
            </a:r>
            <a:r>
              <a:rPr lang="en-GB" sz="2000" dirty="0">
                <a:solidFill>
                  <a:schemeClr val="bg1"/>
                </a:solidFill>
                <a:latin typeface="Bahnschrift" panose="020B0502040204020203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br>
              <a:rPr lang="en-GB" sz="2000" dirty="0">
                <a:solidFill>
                  <a:schemeClr val="bg1"/>
                </a:solidFill>
                <a:latin typeface="Bahnschrift" panose="020B0502040204020203" pitchFamily="34" charset="0"/>
                <a:ea typeface="Times New Roman" panose="02020603050405020304" pitchFamily="18" charset="0"/>
                <a:cs typeface="Arial" panose="020B0604020202020204" pitchFamily="34" charset="0"/>
              </a:rPr>
            </a:br>
            <a:r>
              <a:rPr lang="en-GB" sz="2000" dirty="0" err="1">
                <a:solidFill>
                  <a:srgbClr val="563794"/>
                </a:solidFill>
                <a:latin typeface="Bahnschrift" panose="020B0502040204020203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Romániáról</a:t>
            </a:r>
            <a:r>
              <a:rPr lang="en-GB" sz="2000" dirty="0">
                <a:solidFill>
                  <a:srgbClr val="563794"/>
                </a:solidFill>
                <a:latin typeface="Bahnschrift" panose="020B0502040204020203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</a:t>
            </a:r>
            <a:r>
              <a:rPr lang="en-GB" sz="2000" dirty="0" err="1">
                <a:solidFill>
                  <a:srgbClr val="563794"/>
                </a:solidFill>
                <a:latin typeface="Bahnschrift" panose="020B0502040204020203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E</a:t>
            </a:r>
            <a:r>
              <a:rPr lang="en-GB" sz="2000" dirty="0" err="1">
                <a:solidFill>
                  <a:schemeClr val="bg1"/>
                </a:solidFill>
                <a:latin typeface="Bahnschrift" panose="020B0502040204020203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rdélyr</a:t>
            </a:r>
            <a:r>
              <a:rPr lang="en-GB" sz="2000" dirty="0" err="1">
                <a:solidFill>
                  <a:schemeClr val="bg1"/>
                </a:solidFill>
                <a:latin typeface="Bahnschrift" panose="020B0502040204020203" pitchFamily="34" charset="0"/>
                <a:ea typeface="Times New Roman" panose="02020603050405020304" pitchFamily="18" charset="0"/>
                <a:cs typeface="Helvetica Neue" panose="02000403000000020004" pitchFamily="50" charset="0"/>
              </a:rPr>
              <a:t>ő</a:t>
            </a:r>
            <a:r>
              <a:rPr lang="en-GB" sz="2000" dirty="0" err="1">
                <a:solidFill>
                  <a:schemeClr val="bg1"/>
                </a:solidFill>
                <a:latin typeface="Bahnschrift" panose="020B0502040204020203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</a:t>
            </a:r>
            <a:r>
              <a:rPr lang="en-GB" sz="2000" dirty="0">
                <a:solidFill>
                  <a:schemeClr val="bg1"/>
                </a:solidFill>
                <a:latin typeface="Bahnschrift" panose="020B0502040204020203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</a:t>
            </a:r>
            <a:r>
              <a:rPr lang="en-GB" sz="2000" dirty="0" err="1">
                <a:solidFill>
                  <a:schemeClr val="bg1"/>
                </a:solidFill>
                <a:latin typeface="Bahnschrift" panose="020B0502040204020203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erdélyi</a:t>
            </a:r>
            <a:r>
              <a:rPr lang="en-GB" sz="2000" dirty="0">
                <a:solidFill>
                  <a:schemeClr val="bg1"/>
                </a:solidFill>
                <a:latin typeface="Bahnschrift" panose="020B0502040204020203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Bahnschrift" panose="020B0502040204020203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magyarokról</a:t>
            </a:r>
            <a:endParaRPr lang="en-GB" sz="2000" dirty="0">
              <a:solidFill>
                <a:schemeClr val="bg1"/>
              </a:solidFill>
              <a:effectLst/>
              <a:latin typeface="Bahnschrift" panose="020B0502040204020203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0226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2050" name="Picture 2" descr="Oláh Ildikó">
            <a:extLst>
              <a:ext uri="{FF2B5EF4-FFF2-40B4-BE49-F238E27FC236}">
                <a16:creationId xmlns:a16="http://schemas.microsoft.com/office/drawing/2014/main" id="{8BE6D0AE-E09D-422C-A655-915EAC6B82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5967" y="2099832"/>
            <a:ext cx="4778476" cy="4778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46B0668-7893-4C48-8D13-5BC875003E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3548" y="222080"/>
            <a:ext cx="2410908" cy="5018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738F1A5-5D61-4489-9D89-F5BF1EA5FB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2535" y="848712"/>
            <a:ext cx="2272545" cy="931490"/>
          </a:xfrm>
          <a:prstGeom prst="rect">
            <a:avLst/>
          </a:prstGeom>
        </p:spPr>
      </p:pic>
      <p:pic>
        <p:nvPicPr>
          <p:cNvPr id="31" name="Picture 2" descr="Babeș–Bolyai Tudományegyetem - LOGO">
            <a:extLst>
              <a:ext uri="{FF2B5EF4-FFF2-40B4-BE49-F238E27FC236}">
                <a16:creationId xmlns:a16="http://schemas.microsoft.com/office/drawing/2014/main" id="{0234AFB0-0B19-4BE8-AD16-4B9CF99EBE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635" y="5610784"/>
            <a:ext cx="1107210" cy="383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011E890-2CB0-4EC5-9C33-7B2F1AC584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3548" y="6072479"/>
            <a:ext cx="1279862" cy="619828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236AB292-E3F7-477A-9C74-F2192074E7F4}"/>
              </a:ext>
            </a:extLst>
          </p:cNvPr>
          <p:cNvSpPr txBox="1"/>
          <p:nvPr/>
        </p:nvSpPr>
        <p:spPr>
          <a:xfrm>
            <a:off x="243548" y="2979976"/>
            <a:ext cx="28203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000" b="1" dirty="0">
                <a:solidFill>
                  <a:srgbClr val="426790"/>
                </a:solidFill>
                <a:latin typeface="Bahnschrift" panose="020B0502040204020203" pitchFamily="34" charset="0"/>
              </a:rPr>
              <a:t>I</a:t>
            </a:r>
            <a:r>
              <a:rPr lang="en-GB" sz="2000" b="1" dirty="0">
                <a:solidFill>
                  <a:srgbClr val="426790"/>
                </a:solidFill>
                <a:latin typeface="Bahnschrift" panose="020B0502040204020203" pitchFamily="34" charset="0"/>
              </a:rPr>
              <a:t>I</a:t>
            </a:r>
            <a:r>
              <a:rPr lang="ro-RO" sz="2000" b="1" dirty="0">
                <a:solidFill>
                  <a:srgbClr val="426790"/>
                </a:solidFill>
                <a:latin typeface="Bahnschrift" panose="020B0502040204020203" pitchFamily="34" charset="0"/>
              </a:rPr>
              <a:t>. erd</a:t>
            </a:r>
            <a:r>
              <a:rPr lang="hu-HU" sz="2000" b="1" dirty="0">
                <a:solidFill>
                  <a:srgbClr val="426790"/>
                </a:solidFill>
                <a:latin typeface="Bahnschrift" panose="020B0502040204020203" pitchFamily="34" charset="0"/>
              </a:rPr>
              <a:t>élyi adatviz</a:t>
            </a:r>
            <a:br>
              <a:rPr lang="hu-HU" sz="2000" b="1" dirty="0">
                <a:solidFill>
                  <a:srgbClr val="426790"/>
                </a:solidFill>
                <a:latin typeface="Bahnschrift" panose="020B0502040204020203" pitchFamily="34" charset="0"/>
              </a:rPr>
            </a:br>
            <a:r>
              <a:rPr lang="en-GB" sz="2000" b="1" dirty="0">
                <a:solidFill>
                  <a:srgbClr val="426790"/>
                </a:solidFill>
                <a:latin typeface="Bahnschrift" panose="020B0502040204020203" pitchFamily="34" charset="0"/>
              </a:rPr>
              <a:t>mini-</a:t>
            </a:r>
            <a:r>
              <a:rPr lang="en-GB" sz="2000" b="1" dirty="0" err="1">
                <a:solidFill>
                  <a:srgbClr val="426790"/>
                </a:solidFill>
                <a:latin typeface="Bahnschrift" panose="020B0502040204020203" pitchFamily="34" charset="0"/>
              </a:rPr>
              <a:t>konferencia</a:t>
            </a:r>
            <a:endParaRPr lang="hu-HU" sz="2000" b="1" dirty="0">
              <a:solidFill>
                <a:srgbClr val="426790"/>
              </a:solidFill>
              <a:latin typeface="Bahnschrift" panose="020B0502040204020203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342136A-CC04-4C38-BB27-BC7E3FBC0C7D}"/>
              </a:ext>
            </a:extLst>
          </p:cNvPr>
          <p:cNvSpPr/>
          <p:nvPr/>
        </p:nvSpPr>
        <p:spPr>
          <a:xfrm rot="16200000" flipH="1">
            <a:off x="1282575" y="1507339"/>
            <a:ext cx="18000" cy="2160000"/>
          </a:xfrm>
          <a:prstGeom prst="rect">
            <a:avLst/>
          </a:prstGeom>
          <a:gradFill flip="none" rotWithShape="1">
            <a:gsLst>
              <a:gs pos="27000">
                <a:srgbClr val="AAAABB"/>
              </a:gs>
              <a:gs pos="76000">
                <a:srgbClr val="AAAABB"/>
              </a:gs>
              <a:gs pos="0">
                <a:schemeClr val="bg1">
                  <a:lumMod val="65000"/>
                  <a:alpha val="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72E18F5-025A-474F-A1F8-599D4F3E12D8}"/>
              </a:ext>
            </a:extLst>
          </p:cNvPr>
          <p:cNvSpPr/>
          <p:nvPr/>
        </p:nvSpPr>
        <p:spPr>
          <a:xfrm rot="16200000" flipH="1">
            <a:off x="1282575" y="3017141"/>
            <a:ext cx="18000" cy="2160000"/>
          </a:xfrm>
          <a:prstGeom prst="rect">
            <a:avLst/>
          </a:prstGeom>
          <a:gradFill flip="none" rotWithShape="1">
            <a:gsLst>
              <a:gs pos="27000">
                <a:srgbClr val="AAAABB"/>
              </a:gs>
              <a:gs pos="76000">
                <a:srgbClr val="AAAABB"/>
              </a:gs>
              <a:gs pos="0">
                <a:schemeClr val="bg1">
                  <a:lumMod val="65000"/>
                  <a:alpha val="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21CAAE9-B391-46A8-A592-4A372413C4CA}"/>
              </a:ext>
            </a:extLst>
          </p:cNvPr>
          <p:cNvSpPr/>
          <p:nvPr/>
        </p:nvSpPr>
        <p:spPr>
          <a:xfrm>
            <a:off x="8195058" y="1964877"/>
            <a:ext cx="3996942" cy="821171"/>
          </a:xfrm>
          <a:prstGeom prst="rect">
            <a:avLst/>
          </a:prstGeom>
          <a:gradFill flip="none" rotWithShape="1">
            <a:gsLst>
              <a:gs pos="47000">
                <a:srgbClr val="E6E6E6"/>
              </a:gs>
              <a:gs pos="100000">
                <a:srgbClr val="E6E6E6">
                  <a:alpha val="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3EA83B-EB01-4A0A-9F03-5CEB85A2291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85" r="5472"/>
          <a:stretch/>
        </p:blipFill>
        <p:spPr>
          <a:xfrm>
            <a:off x="1733207" y="-20308"/>
            <a:ext cx="7715594" cy="6898616"/>
          </a:xfrm>
          <a:prstGeom prst="parallelogram">
            <a:avLst>
              <a:gd name="adj" fmla="val 24925"/>
            </a:avLst>
          </a:prstGeom>
          <a:ln w="76200">
            <a:solidFill>
              <a:srgbClr val="426790"/>
            </a:solidFill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161D23C-43AF-41DC-894E-7093A1DFF456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50350" t="69458" r="25228" b="1778"/>
          <a:stretch/>
        </p:blipFill>
        <p:spPr>
          <a:xfrm>
            <a:off x="10145123" y="-477064"/>
            <a:ext cx="2960979" cy="232498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48835DA8-80E4-4AB3-9246-80211254E5DF}"/>
              </a:ext>
            </a:extLst>
          </p:cNvPr>
          <p:cNvSpPr/>
          <p:nvPr/>
        </p:nvSpPr>
        <p:spPr>
          <a:xfrm flipH="1">
            <a:off x="10058038" y="-360108"/>
            <a:ext cx="2960979" cy="2324985"/>
          </a:xfrm>
          <a:prstGeom prst="rect">
            <a:avLst/>
          </a:prstGeom>
          <a:gradFill flip="none" rotWithShape="1">
            <a:gsLst>
              <a:gs pos="0">
                <a:srgbClr val="E6E6E6">
                  <a:alpha val="0"/>
                </a:srgbClr>
              </a:gs>
              <a:gs pos="41000">
                <a:srgbClr val="E6E6E6">
                  <a:alpha val="0"/>
                </a:srgbClr>
              </a:gs>
              <a:gs pos="78000">
                <a:srgbClr val="E6E6E6"/>
              </a:gs>
            </a:gsLst>
            <a:lin ang="2700000" scaled="1"/>
            <a:tileRect/>
          </a:gra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539886A-0339-4FB7-8EF1-3F66EAA57752}"/>
              </a:ext>
            </a:extLst>
          </p:cNvPr>
          <p:cNvSpPr txBox="1"/>
          <p:nvPr/>
        </p:nvSpPr>
        <p:spPr>
          <a:xfrm>
            <a:off x="9062061" y="1164243"/>
            <a:ext cx="2666999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800" b="1" dirty="0">
                <a:solidFill>
                  <a:srgbClr val="426790"/>
                </a:solidFill>
                <a:latin typeface="Bahnschrift" panose="020B0502040204020203" pitchFamily="34" charset="0"/>
              </a:rPr>
              <a:t>Oláh Ildikó</a:t>
            </a:r>
          </a:p>
          <a:p>
            <a:pPr algn="ctr"/>
            <a:r>
              <a:rPr lang="hu-HU" sz="2000" b="1" dirty="0" err="1">
                <a:solidFill>
                  <a:srgbClr val="426790"/>
                </a:solidFill>
                <a:latin typeface="Bahnschrift" panose="020B0502040204020203" pitchFamily="34" charset="0"/>
              </a:rPr>
              <a:t>Interface</a:t>
            </a:r>
            <a:r>
              <a:rPr lang="hu-HU" sz="2000" b="1" dirty="0">
                <a:solidFill>
                  <a:srgbClr val="426790"/>
                </a:solidFill>
                <a:latin typeface="Bahnschrift" panose="020B0502040204020203" pitchFamily="34" charset="0"/>
              </a:rPr>
              <a:t> </a:t>
            </a:r>
            <a:r>
              <a:rPr lang="hu-HU" sz="2000" b="1" dirty="0" err="1">
                <a:solidFill>
                  <a:srgbClr val="426790"/>
                </a:solidFill>
                <a:latin typeface="Bahnschrift" panose="020B0502040204020203" pitchFamily="34" charset="0"/>
              </a:rPr>
              <a:t>Specialist</a:t>
            </a:r>
            <a:endParaRPr lang="hu-HU" sz="2000" b="1" dirty="0">
              <a:solidFill>
                <a:srgbClr val="426790"/>
              </a:solidFill>
              <a:latin typeface="Bahnschrift" panose="020B0502040204020203" pitchFamily="34" charset="0"/>
            </a:endParaRPr>
          </a:p>
          <a:p>
            <a:pPr algn="ctr"/>
            <a:r>
              <a:rPr lang="hu-HU" sz="2000" b="1" i="1" dirty="0" err="1">
                <a:solidFill>
                  <a:srgbClr val="426790"/>
                </a:solidFill>
                <a:latin typeface="Bahnschrift" panose="020B0502040204020203" pitchFamily="34" charset="0"/>
              </a:rPr>
              <a:t>ArtWise</a:t>
            </a:r>
            <a:r>
              <a:rPr lang="en-GB" sz="2000" b="1" i="1" dirty="0">
                <a:solidFill>
                  <a:srgbClr val="426790"/>
                </a:solidFill>
                <a:latin typeface="Bahnschrift" panose="020B0502040204020203" pitchFamily="34" charset="0"/>
              </a:rPr>
              <a:t>/AW Studio</a:t>
            </a:r>
            <a:endParaRPr lang="hu-HU" sz="2800" b="1" i="1" dirty="0">
              <a:solidFill>
                <a:srgbClr val="426790"/>
              </a:solidFill>
              <a:latin typeface="Bahnschrift" panose="020B0502040204020203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0852A87-F54D-4FE8-8C2D-D2BD46330F53}"/>
              </a:ext>
            </a:extLst>
          </p:cNvPr>
          <p:cNvSpPr txBox="1"/>
          <p:nvPr/>
        </p:nvSpPr>
        <p:spPr>
          <a:xfrm>
            <a:off x="3572812" y="363816"/>
            <a:ext cx="56582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000" b="1" dirty="0">
                <a:solidFill>
                  <a:srgbClr val="426790"/>
                </a:solidFill>
                <a:latin typeface="Bahnschrift" panose="020B0502040204020203" pitchFamily="34" charset="0"/>
              </a:rPr>
              <a:t>Te az vagy, akinek látszani szeretnél?</a:t>
            </a:r>
            <a:endParaRPr lang="hu-HU" sz="2000" b="1" i="1" dirty="0">
              <a:solidFill>
                <a:srgbClr val="426790"/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2356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2050" name="Picture 2" descr="Oláh Ildikó">
            <a:extLst>
              <a:ext uri="{FF2B5EF4-FFF2-40B4-BE49-F238E27FC236}">
                <a16:creationId xmlns:a16="http://schemas.microsoft.com/office/drawing/2014/main" id="{8BE6D0AE-E09D-422C-A655-915EAC6B82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5967" y="2099832"/>
            <a:ext cx="4778476" cy="4778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46B0668-7893-4C48-8D13-5BC875003E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3548" y="222080"/>
            <a:ext cx="2410908" cy="5018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738F1A5-5D61-4489-9D89-F5BF1EA5FB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2535" y="848712"/>
            <a:ext cx="2272545" cy="931490"/>
          </a:xfrm>
          <a:prstGeom prst="rect">
            <a:avLst/>
          </a:prstGeom>
        </p:spPr>
      </p:pic>
      <p:pic>
        <p:nvPicPr>
          <p:cNvPr id="31" name="Picture 2" descr="Babeș–Bolyai Tudományegyetem - LOGO">
            <a:extLst>
              <a:ext uri="{FF2B5EF4-FFF2-40B4-BE49-F238E27FC236}">
                <a16:creationId xmlns:a16="http://schemas.microsoft.com/office/drawing/2014/main" id="{0234AFB0-0B19-4BE8-AD16-4B9CF99EBE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635" y="5610784"/>
            <a:ext cx="1107210" cy="383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011E890-2CB0-4EC5-9C33-7B2F1AC584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3548" y="6072479"/>
            <a:ext cx="1279862" cy="619828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236AB292-E3F7-477A-9C74-F2192074E7F4}"/>
              </a:ext>
            </a:extLst>
          </p:cNvPr>
          <p:cNvSpPr txBox="1"/>
          <p:nvPr/>
        </p:nvSpPr>
        <p:spPr>
          <a:xfrm>
            <a:off x="243548" y="2979976"/>
            <a:ext cx="28203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000" b="1" dirty="0">
                <a:solidFill>
                  <a:srgbClr val="426790"/>
                </a:solidFill>
                <a:latin typeface="Bahnschrift" panose="020B0502040204020203" pitchFamily="34" charset="0"/>
              </a:rPr>
              <a:t>I</a:t>
            </a:r>
            <a:r>
              <a:rPr lang="en-GB" sz="2000" b="1" dirty="0">
                <a:solidFill>
                  <a:srgbClr val="426790"/>
                </a:solidFill>
                <a:latin typeface="Bahnschrift" panose="020B0502040204020203" pitchFamily="34" charset="0"/>
              </a:rPr>
              <a:t>I</a:t>
            </a:r>
            <a:r>
              <a:rPr lang="ro-RO" sz="2000" b="1" dirty="0">
                <a:solidFill>
                  <a:srgbClr val="426790"/>
                </a:solidFill>
                <a:latin typeface="Bahnschrift" panose="020B0502040204020203" pitchFamily="34" charset="0"/>
              </a:rPr>
              <a:t>. erd</a:t>
            </a:r>
            <a:r>
              <a:rPr lang="hu-HU" sz="2000" b="1" dirty="0">
                <a:solidFill>
                  <a:srgbClr val="426790"/>
                </a:solidFill>
                <a:latin typeface="Bahnschrift" panose="020B0502040204020203" pitchFamily="34" charset="0"/>
              </a:rPr>
              <a:t>élyi adatviz</a:t>
            </a:r>
            <a:br>
              <a:rPr lang="hu-HU" sz="2000" b="1" dirty="0">
                <a:solidFill>
                  <a:srgbClr val="426790"/>
                </a:solidFill>
                <a:latin typeface="Bahnschrift" panose="020B0502040204020203" pitchFamily="34" charset="0"/>
              </a:rPr>
            </a:br>
            <a:r>
              <a:rPr lang="en-GB" sz="2000" b="1" dirty="0">
                <a:solidFill>
                  <a:srgbClr val="426790"/>
                </a:solidFill>
                <a:latin typeface="Bahnschrift" panose="020B0502040204020203" pitchFamily="34" charset="0"/>
              </a:rPr>
              <a:t>mini-</a:t>
            </a:r>
            <a:r>
              <a:rPr lang="en-GB" sz="2000" b="1" dirty="0" err="1">
                <a:solidFill>
                  <a:srgbClr val="426790"/>
                </a:solidFill>
                <a:latin typeface="Bahnschrift" panose="020B0502040204020203" pitchFamily="34" charset="0"/>
              </a:rPr>
              <a:t>konferencia</a:t>
            </a:r>
            <a:endParaRPr lang="hu-HU" sz="2000" b="1" dirty="0">
              <a:solidFill>
                <a:srgbClr val="426790"/>
              </a:solidFill>
              <a:latin typeface="Bahnschrift" panose="020B0502040204020203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342136A-CC04-4C38-BB27-BC7E3FBC0C7D}"/>
              </a:ext>
            </a:extLst>
          </p:cNvPr>
          <p:cNvSpPr/>
          <p:nvPr/>
        </p:nvSpPr>
        <p:spPr>
          <a:xfrm rot="16200000" flipH="1">
            <a:off x="1282575" y="1507339"/>
            <a:ext cx="18000" cy="2160000"/>
          </a:xfrm>
          <a:prstGeom prst="rect">
            <a:avLst/>
          </a:prstGeom>
          <a:gradFill flip="none" rotWithShape="1">
            <a:gsLst>
              <a:gs pos="27000">
                <a:srgbClr val="AAAABB"/>
              </a:gs>
              <a:gs pos="76000">
                <a:srgbClr val="AAAABB"/>
              </a:gs>
              <a:gs pos="0">
                <a:schemeClr val="bg1">
                  <a:lumMod val="65000"/>
                  <a:alpha val="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72E18F5-025A-474F-A1F8-599D4F3E12D8}"/>
              </a:ext>
            </a:extLst>
          </p:cNvPr>
          <p:cNvSpPr/>
          <p:nvPr/>
        </p:nvSpPr>
        <p:spPr>
          <a:xfrm rot="16200000" flipH="1">
            <a:off x="1282575" y="3017141"/>
            <a:ext cx="18000" cy="2160000"/>
          </a:xfrm>
          <a:prstGeom prst="rect">
            <a:avLst/>
          </a:prstGeom>
          <a:gradFill flip="none" rotWithShape="1">
            <a:gsLst>
              <a:gs pos="27000">
                <a:srgbClr val="AAAABB"/>
              </a:gs>
              <a:gs pos="76000">
                <a:srgbClr val="AAAABB"/>
              </a:gs>
              <a:gs pos="0">
                <a:schemeClr val="bg1">
                  <a:lumMod val="65000"/>
                  <a:alpha val="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21CAAE9-B391-46A8-A592-4A372413C4CA}"/>
              </a:ext>
            </a:extLst>
          </p:cNvPr>
          <p:cNvSpPr/>
          <p:nvPr/>
        </p:nvSpPr>
        <p:spPr>
          <a:xfrm>
            <a:off x="8195058" y="1964877"/>
            <a:ext cx="3996942" cy="821171"/>
          </a:xfrm>
          <a:prstGeom prst="rect">
            <a:avLst/>
          </a:prstGeom>
          <a:gradFill flip="none" rotWithShape="1">
            <a:gsLst>
              <a:gs pos="47000">
                <a:srgbClr val="E6E6E6"/>
              </a:gs>
              <a:gs pos="100000">
                <a:srgbClr val="E6E6E6">
                  <a:alpha val="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3EA83B-EB01-4A0A-9F03-5CEB85A2291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70" r="9111"/>
          <a:stretch/>
        </p:blipFill>
        <p:spPr>
          <a:xfrm>
            <a:off x="1786597" y="0"/>
            <a:ext cx="7561989" cy="6857129"/>
          </a:xfrm>
          <a:prstGeom prst="parallelogram">
            <a:avLst>
              <a:gd name="adj" fmla="val 24925"/>
            </a:avLst>
          </a:prstGeom>
          <a:ln w="76200">
            <a:solidFill>
              <a:srgbClr val="426790"/>
            </a:solidFill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161D23C-43AF-41DC-894E-7093A1DFF456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50350" t="69458" r="25228" b="1778"/>
          <a:stretch/>
        </p:blipFill>
        <p:spPr>
          <a:xfrm>
            <a:off x="10145123" y="-477064"/>
            <a:ext cx="2960979" cy="232498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48835DA8-80E4-4AB3-9246-80211254E5DF}"/>
              </a:ext>
            </a:extLst>
          </p:cNvPr>
          <p:cNvSpPr/>
          <p:nvPr/>
        </p:nvSpPr>
        <p:spPr>
          <a:xfrm flipH="1">
            <a:off x="10058038" y="-360108"/>
            <a:ext cx="2960979" cy="2324985"/>
          </a:xfrm>
          <a:prstGeom prst="rect">
            <a:avLst/>
          </a:prstGeom>
          <a:gradFill flip="none" rotWithShape="1">
            <a:gsLst>
              <a:gs pos="0">
                <a:srgbClr val="E6E6E6">
                  <a:alpha val="0"/>
                </a:srgbClr>
              </a:gs>
              <a:gs pos="41000">
                <a:srgbClr val="E6E6E6">
                  <a:alpha val="0"/>
                </a:srgbClr>
              </a:gs>
              <a:gs pos="78000">
                <a:srgbClr val="E6E6E6"/>
              </a:gs>
            </a:gsLst>
            <a:lin ang="2700000" scaled="1"/>
            <a:tileRect/>
          </a:gra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539886A-0339-4FB7-8EF1-3F66EAA57752}"/>
              </a:ext>
            </a:extLst>
          </p:cNvPr>
          <p:cNvSpPr txBox="1"/>
          <p:nvPr/>
        </p:nvSpPr>
        <p:spPr>
          <a:xfrm>
            <a:off x="9062061" y="1164243"/>
            <a:ext cx="2666999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800" b="1" dirty="0">
                <a:solidFill>
                  <a:srgbClr val="426790"/>
                </a:solidFill>
                <a:latin typeface="Bahnschrift" panose="020B0502040204020203" pitchFamily="34" charset="0"/>
              </a:rPr>
              <a:t>Oláh Ildikó</a:t>
            </a:r>
          </a:p>
          <a:p>
            <a:pPr algn="ctr"/>
            <a:r>
              <a:rPr lang="hu-HU" sz="2000" b="1" dirty="0" err="1">
                <a:solidFill>
                  <a:srgbClr val="426790"/>
                </a:solidFill>
                <a:latin typeface="Bahnschrift" panose="020B0502040204020203" pitchFamily="34" charset="0"/>
              </a:rPr>
              <a:t>Interface</a:t>
            </a:r>
            <a:r>
              <a:rPr lang="hu-HU" sz="2000" b="1" dirty="0">
                <a:solidFill>
                  <a:srgbClr val="426790"/>
                </a:solidFill>
                <a:latin typeface="Bahnschrift" panose="020B0502040204020203" pitchFamily="34" charset="0"/>
              </a:rPr>
              <a:t> </a:t>
            </a:r>
            <a:r>
              <a:rPr lang="hu-HU" sz="2000" b="1" dirty="0" err="1">
                <a:solidFill>
                  <a:srgbClr val="426790"/>
                </a:solidFill>
                <a:latin typeface="Bahnschrift" panose="020B0502040204020203" pitchFamily="34" charset="0"/>
              </a:rPr>
              <a:t>Specialist</a:t>
            </a:r>
            <a:endParaRPr lang="hu-HU" sz="2000" b="1" dirty="0">
              <a:solidFill>
                <a:srgbClr val="426790"/>
              </a:solidFill>
              <a:latin typeface="Bahnschrift" panose="020B0502040204020203" pitchFamily="34" charset="0"/>
            </a:endParaRPr>
          </a:p>
          <a:p>
            <a:pPr algn="ctr"/>
            <a:r>
              <a:rPr lang="hu-HU" sz="2000" b="1" i="1" dirty="0" err="1">
                <a:solidFill>
                  <a:srgbClr val="426790"/>
                </a:solidFill>
                <a:latin typeface="Bahnschrift" panose="020B0502040204020203" pitchFamily="34" charset="0"/>
              </a:rPr>
              <a:t>ArtWise</a:t>
            </a:r>
            <a:endParaRPr lang="hu-HU" sz="2800" b="1" i="1" dirty="0">
              <a:solidFill>
                <a:srgbClr val="426790"/>
              </a:solidFill>
              <a:latin typeface="Bahnschrift" panose="020B0502040204020203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68D1D8F-2280-40AC-BAC5-F7CDB8E9D4EE}"/>
              </a:ext>
            </a:extLst>
          </p:cNvPr>
          <p:cNvSpPr txBox="1"/>
          <p:nvPr/>
        </p:nvSpPr>
        <p:spPr>
          <a:xfrm>
            <a:off x="3572812" y="363816"/>
            <a:ext cx="56582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000" b="1" dirty="0">
                <a:solidFill>
                  <a:srgbClr val="E6E6E6"/>
                </a:solidFill>
                <a:latin typeface="Bahnschrift" panose="020B0502040204020203" pitchFamily="34" charset="0"/>
              </a:rPr>
              <a:t>Te az vagy, akinek látszani szeretnél?</a:t>
            </a:r>
            <a:endParaRPr lang="hu-HU" sz="2000" b="1" i="1" dirty="0">
              <a:solidFill>
                <a:srgbClr val="E6E6E6"/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08375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D93904BE-49BA-4F71-817A-9C4F4C6A79C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DDDEE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286F96-CD7C-402F-B5D9-630578F936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62" t="69458" r="74616" b="1778"/>
          <a:stretch/>
        </p:blipFill>
        <p:spPr>
          <a:xfrm flipV="1">
            <a:off x="9231021" y="4533014"/>
            <a:ext cx="2960979" cy="232498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49B295E-43C5-4E83-86B1-EEF26E364D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861" t="69458" r="49717" b="1778"/>
          <a:stretch/>
        </p:blipFill>
        <p:spPr>
          <a:xfrm flipH="1" flipV="1">
            <a:off x="0" y="4533014"/>
            <a:ext cx="2960979" cy="232498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2E20115-0F90-4E79-B0F3-D6D97BC89E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350" t="69458" r="25228" b="1778"/>
          <a:stretch/>
        </p:blipFill>
        <p:spPr>
          <a:xfrm>
            <a:off x="9231021" y="-58479"/>
            <a:ext cx="2960979" cy="232498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A06556A-BD41-4AF6-AE6B-937AEDD6DB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5042" t="69458" r="536" b="1778"/>
          <a:stretch/>
        </p:blipFill>
        <p:spPr>
          <a:xfrm flipH="1">
            <a:off x="0" y="0"/>
            <a:ext cx="2960979" cy="232498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11AE4F4D-7641-4C88-BD49-6FEE5A2298FC}"/>
              </a:ext>
            </a:extLst>
          </p:cNvPr>
          <p:cNvSpPr/>
          <p:nvPr/>
        </p:nvSpPr>
        <p:spPr>
          <a:xfrm>
            <a:off x="0" y="58478"/>
            <a:ext cx="2960979" cy="2324985"/>
          </a:xfrm>
          <a:prstGeom prst="rect">
            <a:avLst/>
          </a:prstGeom>
          <a:gradFill flip="none" rotWithShape="1">
            <a:gsLst>
              <a:gs pos="0">
                <a:srgbClr val="DDDDEE">
                  <a:alpha val="0"/>
                </a:srgbClr>
              </a:gs>
              <a:gs pos="41000">
                <a:srgbClr val="DDDDEE">
                  <a:alpha val="0"/>
                </a:srgbClr>
              </a:gs>
              <a:gs pos="78000">
                <a:srgbClr val="DDDDEE"/>
              </a:gs>
            </a:gsLst>
            <a:lin ang="2700000" scaled="1"/>
            <a:tileRect/>
          </a:gra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4335E61-C723-4D0B-BA4A-BC96AB015E28}"/>
              </a:ext>
            </a:extLst>
          </p:cNvPr>
          <p:cNvSpPr/>
          <p:nvPr/>
        </p:nvSpPr>
        <p:spPr>
          <a:xfrm flipV="1">
            <a:off x="87085" y="4474537"/>
            <a:ext cx="2960979" cy="2324985"/>
          </a:xfrm>
          <a:prstGeom prst="rect">
            <a:avLst/>
          </a:prstGeom>
          <a:gradFill flip="none" rotWithShape="1">
            <a:gsLst>
              <a:gs pos="0">
                <a:srgbClr val="DDDDEE">
                  <a:alpha val="0"/>
                </a:srgbClr>
              </a:gs>
              <a:gs pos="41000">
                <a:srgbClr val="DDDDEE">
                  <a:alpha val="0"/>
                </a:srgbClr>
              </a:gs>
              <a:gs pos="78000">
                <a:srgbClr val="DDDDEE"/>
              </a:gs>
            </a:gsLst>
            <a:lin ang="2700000" scaled="1"/>
            <a:tileRect/>
          </a:gra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7D16FF8-80CE-4B7E-8920-6C23C9839E2F}"/>
              </a:ext>
            </a:extLst>
          </p:cNvPr>
          <p:cNvSpPr/>
          <p:nvPr/>
        </p:nvSpPr>
        <p:spPr>
          <a:xfrm flipH="1" flipV="1">
            <a:off x="9143936" y="4474537"/>
            <a:ext cx="2960979" cy="2324985"/>
          </a:xfrm>
          <a:prstGeom prst="rect">
            <a:avLst/>
          </a:prstGeom>
          <a:gradFill flip="none" rotWithShape="1">
            <a:gsLst>
              <a:gs pos="0">
                <a:srgbClr val="DDDDEE">
                  <a:alpha val="0"/>
                </a:srgbClr>
              </a:gs>
              <a:gs pos="41000">
                <a:srgbClr val="DDDDEE">
                  <a:alpha val="0"/>
                </a:srgbClr>
              </a:gs>
              <a:gs pos="78000">
                <a:srgbClr val="DDDDEE"/>
              </a:gs>
            </a:gsLst>
            <a:lin ang="2700000" scaled="1"/>
            <a:tileRect/>
          </a:gra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B739B08-BE79-49BF-AC0A-9D8540788723}"/>
              </a:ext>
            </a:extLst>
          </p:cNvPr>
          <p:cNvSpPr/>
          <p:nvPr/>
        </p:nvSpPr>
        <p:spPr>
          <a:xfrm flipH="1">
            <a:off x="9143936" y="58477"/>
            <a:ext cx="2960979" cy="2324985"/>
          </a:xfrm>
          <a:prstGeom prst="rect">
            <a:avLst/>
          </a:prstGeom>
          <a:gradFill flip="none" rotWithShape="1">
            <a:gsLst>
              <a:gs pos="0">
                <a:srgbClr val="DDDDEE">
                  <a:alpha val="0"/>
                </a:srgbClr>
              </a:gs>
              <a:gs pos="41000">
                <a:srgbClr val="DDDDEE">
                  <a:alpha val="0"/>
                </a:srgbClr>
              </a:gs>
              <a:gs pos="78000">
                <a:srgbClr val="DDDDEE"/>
              </a:gs>
            </a:gsLst>
            <a:lin ang="2700000" scaled="1"/>
            <a:tileRect/>
          </a:gra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3EAEDBA-9BFD-4BD8-ACD0-76749C152DDF}"/>
              </a:ext>
            </a:extLst>
          </p:cNvPr>
          <p:cNvSpPr txBox="1"/>
          <p:nvPr/>
        </p:nvSpPr>
        <p:spPr>
          <a:xfrm>
            <a:off x="261452" y="2307268"/>
            <a:ext cx="11756182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sz="5600" b="1" dirty="0">
                <a:solidFill>
                  <a:srgbClr val="488E74"/>
                </a:solidFill>
                <a:latin typeface="Bahnschrift" panose="020B0502040204020203" pitchFamily="34" charset="0"/>
              </a:rPr>
              <a:t>I</a:t>
            </a:r>
            <a:r>
              <a:rPr lang="en-GB" sz="5600" b="1" dirty="0">
                <a:solidFill>
                  <a:srgbClr val="488E74"/>
                </a:solidFill>
                <a:latin typeface="Bahnschrift" panose="020B0502040204020203" pitchFamily="34" charset="0"/>
              </a:rPr>
              <a:t>I</a:t>
            </a:r>
            <a:r>
              <a:rPr lang="ro-RO" sz="5600" b="1" dirty="0">
                <a:solidFill>
                  <a:srgbClr val="488E74"/>
                </a:solidFill>
                <a:latin typeface="Bahnschrift" panose="020B0502040204020203" pitchFamily="34" charset="0"/>
              </a:rPr>
              <a:t>. </a:t>
            </a:r>
            <a:r>
              <a:rPr lang="hu-HU" sz="5600" b="1" dirty="0">
                <a:solidFill>
                  <a:srgbClr val="488E74"/>
                </a:solidFill>
                <a:latin typeface="Bahnschrift" panose="020B0502040204020203" pitchFamily="34" charset="0"/>
              </a:rPr>
              <a:t>adatvizualizációs</a:t>
            </a:r>
            <a:br>
              <a:rPr lang="hu-HU" sz="5600" b="1" dirty="0">
                <a:solidFill>
                  <a:srgbClr val="488E74"/>
                </a:solidFill>
                <a:latin typeface="Bahnschrift" panose="020B0502040204020203" pitchFamily="34" charset="0"/>
              </a:rPr>
            </a:br>
            <a:r>
              <a:rPr lang="hu-HU" sz="5600" b="1" dirty="0">
                <a:solidFill>
                  <a:srgbClr val="488E74"/>
                </a:solidFill>
                <a:latin typeface="Bahnschrift" panose="020B0502040204020203" pitchFamily="34" charset="0"/>
              </a:rPr>
              <a:t>verseny – élő döntő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E97C1C3-1E76-40CB-8A6D-101EDCBE2A95}"/>
              </a:ext>
            </a:extLst>
          </p:cNvPr>
          <p:cNvSpPr txBox="1"/>
          <p:nvPr/>
        </p:nvSpPr>
        <p:spPr>
          <a:xfrm>
            <a:off x="6925958" y="5545467"/>
            <a:ext cx="22179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400" dirty="0">
                <a:solidFill>
                  <a:srgbClr val="426790"/>
                </a:solidFill>
                <a:latin typeface="Bahnschrift" panose="020B0502040204020203" pitchFamily="34" charset="0"/>
              </a:rPr>
              <a:t>Kolozsvár</a:t>
            </a:r>
          </a:p>
          <a:p>
            <a:pPr algn="ctr"/>
            <a:r>
              <a:rPr lang="hu-HU" sz="2400" dirty="0">
                <a:solidFill>
                  <a:srgbClr val="426790"/>
                </a:solidFill>
                <a:latin typeface="Bahnschrift" panose="020B0502040204020203" pitchFamily="34" charset="0"/>
              </a:rPr>
              <a:t>2</a:t>
            </a:r>
            <a:r>
              <a:rPr lang="ro-RO" sz="2400" dirty="0">
                <a:solidFill>
                  <a:srgbClr val="426790"/>
                </a:solidFill>
                <a:latin typeface="Bahnschrift" panose="020B0502040204020203" pitchFamily="34" charset="0"/>
              </a:rPr>
              <a:t>0</a:t>
            </a:r>
            <a:r>
              <a:rPr lang="en-GB" sz="2400" dirty="0">
                <a:solidFill>
                  <a:srgbClr val="426790"/>
                </a:solidFill>
                <a:latin typeface="Bahnschrift" panose="020B0502040204020203" pitchFamily="34" charset="0"/>
              </a:rPr>
              <a:t>20</a:t>
            </a:r>
            <a:r>
              <a:rPr lang="ro-RO" sz="2400" dirty="0">
                <a:solidFill>
                  <a:srgbClr val="426790"/>
                </a:solidFill>
                <a:latin typeface="Bahnschrift" panose="020B0502040204020203" pitchFamily="34" charset="0"/>
              </a:rPr>
              <a:t> </a:t>
            </a:r>
            <a:r>
              <a:rPr lang="hu-HU" sz="2400" dirty="0">
                <a:solidFill>
                  <a:srgbClr val="426790"/>
                </a:solidFill>
                <a:latin typeface="Bahnschrift" panose="020B0502040204020203" pitchFamily="34" charset="0"/>
              </a:rPr>
              <a:t>j</a:t>
            </a:r>
            <a:r>
              <a:rPr lang="en-GB" sz="2400" dirty="0" err="1">
                <a:solidFill>
                  <a:srgbClr val="426790"/>
                </a:solidFill>
                <a:latin typeface="Bahnschrift" panose="020B0502040204020203" pitchFamily="34" charset="0"/>
              </a:rPr>
              <a:t>anu</a:t>
            </a:r>
            <a:r>
              <a:rPr lang="hu-HU" sz="2400" dirty="0">
                <a:solidFill>
                  <a:srgbClr val="426790"/>
                </a:solidFill>
                <a:latin typeface="Bahnschrift" panose="020B0502040204020203" pitchFamily="34" charset="0"/>
              </a:rPr>
              <a:t>ár 1</a:t>
            </a:r>
            <a:r>
              <a:rPr lang="en-GB" sz="2400" dirty="0">
                <a:solidFill>
                  <a:srgbClr val="426790"/>
                </a:solidFill>
                <a:latin typeface="Bahnschrift" panose="020B0502040204020203" pitchFamily="34" charset="0"/>
              </a:rPr>
              <a:t>1</a:t>
            </a:r>
            <a:r>
              <a:rPr lang="hu-HU" sz="2400" dirty="0">
                <a:solidFill>
                  <a:srgbClr val="426790"/>
                </a:solidFill>
                <a:latin typeface="Bahnschrift" panose="020B0502040204020203" pitchFamily="34" charset="0"/>
              </a:rPr>
              <a:t> </a:t>
            </a:r>
          </a:p>
        </p:txBody>
      </p:sp>
      <p:pic>
        <p:nvPicPr>
          <p:cNvPr id="37" name="Graphic 36" descr="Lecturer">
            <a:extLst>
              <a:ext uri="{FF2B5EF4-FFF2-40B4-BE49-F238E27FC236}">
                <a16:creationId xmlns:a16="http://schemas.microsoft.com/office/drawing/2014/main" id="{D644C7B3-84CB-4571-9ACB-141BE91FA3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01020" y="2501063"/>
            <a:ext cx="1488775" cy="1488775"/>
          </a:xfrm>
          <a:prstGeom prst="rect">
            <a:avLst/>
          </a:prstGeom>
        </p:spPr>
      </p:pic>
      <p:pic>
        <p:nvPicPr>
          <p:cNvPr id="38" name="Graphic 37" descr="Bar chart">
            <a:extLst>
              <a:ext uri="{FF2B5EF4-FFF2-40B4-BE49-F238E27FC236}">
                <a16:creationId xmlns:a16="http://schemas.microsoft.com/office/drawing/2014/main" id="{41F23D77-FCA2-42B2-A7D9-049E09F4B40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4431" y="2439174"/>
            <a:ext cx="1736124" cy="1736124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90982B89-8415-40F4-BBA7-BF115701AEE3}"/>
              </a:ext>
            </a:extLst>
          </p:cNvPr>
          <p:cNvSpPr/>
          <p:nvPr/>
        </p:nvSpPr>
        <p:spPr>
          <a:xfrm rot="16200000" flipH="1">
            <a:off x="6121543" y="2177441"/>
            <a:ext cx="36000" cy="4997788"/>
          </a:xfrm>
          <a:prstGeom prst="rect">
            <a:avLst/>
          </a:prstGeom>
          <a:gradFill flip="none" rotWithShape="1">
            <a:gsLst>
              <a:gs pos="27000">
                <a:srgbClr val="AAAABB"/>
              </a:gs>
              <a:gs pos="76000">
                <a:srgbClr val="AAAABB"/>
              </a:gs>
              <a:gs pos="0">
                <a:schemeClr val="bg1">
                  <a:lumMod val="65000"/>
                  <a:alpha val="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F428EF3-6E9A-4747-B677-767EAEAC54C2}"/>
              </a:ext>
            </a:extLst>
          </p:cNvPr>
          <p:cNvSpPr/>
          <p:nvPr/>
        </p:nvSpPr>
        <p:spPr>
          <a:xfrm rot="16200000" flipH="1">
            <a:off x="6121543" y="-698744"/>
            <a:ext cx="36000" cy="4997788"/>
          </a:xfrm>
          <a:prstGeom prst="rect">
            <a:avLst/>
          </a:prstGeom>
          <a:gradFill flip="none" rotWithShape="1">
            <a:gsLst>
              <a:gs pos="27000">
                <a:srgbClr val="AAAABB"/>
              </a:gs>
              <a:gs pos="76000">
                <a:srgbClr val="AAAABB"/>
              </a:gs>
              <a:gs pos="0">
                <a:schemeClr val="bg1">
                  <a:lumMod val="65000"/>
                  <a:alpha val="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47F935A-C036-40F7-B3C8-CD8B1D4243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53563" y="416141"/>
            <a:ext cx="4997788" cy="1040400"/>
          </a:xfrm>
          <a:prstGeom prst="rect">
            <a:avLst/>
          </a:prstGeom>
        </p:spPr>
      </p:pic>
      <p:pic>
        <p:nvPicPr>
          <p:cNvPr id="1026" name="Picture 2" descr="Babeș–Bolyai Tudományegyetem - LOGO">
            <a:extLst>
              <a:ext uri="{FF2B5EF4-FFF2-40B4-BE49-F238E27FC236}">
                <a16:creationId xmlns:a16="http://schemas.microsoft.com/office/drawing/2014/main" id="{70A374AD-5A43-472E-BDAD-84B560D40A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1451" y="5545467"/>
            <a:ext cx="2476500" cy="857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Graphic 21" descr="Marker">
            <a:extLst>
              <a:ext uri="{FF2B5EF4-FFF2-40B4-BE49-F238E27FC236}">
                <a16:creationId xmlns:a16="http://schemas.microsoft.com/office/drawing/2014/main" id="{A4CEAC16-B083-48E5-BF93-A2163D08D99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638437" y="5381508"/>
            <a:ext cx="592584" cy="592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8208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21E625B-73A4-4C62-A4FF-3EED6857DEB0}"/>
              </a:ext>
            </a:extLst>
          </p:cNvPr>
          <p:cNvSpPr/>
          <p:nvPr/>
        </p:nvSpPr>
        <p:spPr>
          <a:xfrm>
            <a:off x="7750990" y="6072480"/>
            <a:ext cx="226515" cy="785520"/>
          </a:xfrm>
          <a:prstGeom prst="rect">
            <a:avLst/>
          </a:prstGeom>
          <a:gradFill>
            <a:gsLst>
              <a:gs pos="0">
                <a:srgbClr val="E3E3E3"/>
              </a:gs>
              <a:gs pos="100000">
                <a:srgbClr val="EDEEF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Picture 4" descr="A person sitting on a table&#10;&#10;Description automatically generated">
            <a:extLst>
              <a:ext uri="{FF2B5EF4-FFF2-40B4-BE49-F238E27FC236}">
                <a16:creationId xmlns:a16="http://schemas.microsoft.com/office/drawing/2014/main" id="{B3A60C90-3F4A-4D8E-B07F-CAB57B33FB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7505" y="2889819"/>
            <a:ext cx="4222213" cy="633331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46B0668-7893-4C48-8D13-5BC875003E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3548" y="222080"/>
            <a:ext cx="2410908" cy="5018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738F1A5-5D61-4489-9D89-F5BF1EA5FB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2535" y="848712"/>
            <a:ext cx="2272545" cy="931490"/>
          </a:xfrm>
          <a:prstGeom prst="rect">
            <a:avLst/>
          </a:prstGeom>
        </p:spPr>
      </p:pic>
      <p:pic>
        <p:nvPicPr>
          <p:cNvPr id="31" name="Picture 2" descr="Babeș–Bolyai Tudományegyetem - LOGO">
            <a:extLst>
              <a:ext uri="{FF2B5EF4-FFF2-40B4-BE49-F238E27FC236}">
                <a16:creationId xmlns:a16="http://schemas.microsoft.com/office/drawing/2014/main" id="{0234AFB0-0B19-4BE8-AD16-4B9CF99EBE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635" y="5610784"/>
            <a:ext cx="1107210" cy="383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011E890-2CB0-4EC5-9C33-7B2F1AC5842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3548" y="6072479"/>
            <a:ext cx="1279862" cy="619828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236AB292-E3F7-477A-9C74-F2192074E7F4}"/>
              </a:ext>
            </a:extLst>
          </p:cNvPr>
          <p:cNvSpPr txBox="1"/>
          <p:nvPr/>
        </p:nvSpPr>
        <p:spPr>
          <a:xfrm>
            <a:off x="243548" y="2979976"/>
            <a:ext cx="28203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000" b="1" dirty="0">
                <a:solidFill>
                  <a:srgbClr val="426790"/>
                </a:solidFill>
                <a:latin typeface="Bahnschrift" panose="020B0502040204020203" pitchFamily="34" charset="0"/>
              </a:rPr>
              <a:t>I</a:t>
            </a:r>
            <a:r>
              <a:rPr lang="en-GB" sz="2000" b="1" dirty="0">
                <a:solidFill>
                  <a:srgbClr val="426790"/>
                </a:solidFill>
                <a:latin typeface="Bahnschrift" panose="020B0502040204020203" pitchFamily="34" charset="0"/>
              </a:rPr>
              <a:t>I</a:t>
            </a:r>
            <a:r>
              <a:rPr lang="ro-RO" sz="2000" b="1" dirty="0">
                <a:solidFill>
                  <a:srgbClr val="426790"/>
                </a:solidFill>
                <a:latin typeface="Bahnschrift" panose="020B0502040204020203" pitchFamily="34" charset="0"/>
              </a:rPr>
              <a:t>. erd</a:t>
            </a:r>
            <a:r>
              <a:rPr lang="hu-HU" sz="2000" b="1" dirty="0">
                <a:solidFill>
                  <a:srgbClr val="426790"/>
                </a:solidFill>
                <a:latin typeface="Bahnschrift" panose="020B0502040204020203" pitchFamily="34" charset="0"/>
              </a:rPr>
              <a:t>élyi adatviz</a:t>
            </a:r>
            <a:br>
              <a:rPr lang="hu-HU" sz="2000" b="1" dirty="0">
                <a:solidFill>
                  <a:srgbClr val="426790"/>
                </a:solidFill>
                <a:latin typeface="Bahnschrift" panose="020B0502040204020203" pitchFamily="34" charset="0"/>
              </a:rPr>
            </a:br>
            <a:r>
              <a:rPr lang="en-GB" sz="2000" b="1" dirty="0">
                <a:solidFill>
                  <a:srgbClr val="426790"/>
                </a:solidFill>
                <a:latin typeface="Bahnschrift" panose="020B0502040204020203" pitchFamily="34" charset="0"/>
              </a:rPr>
              <a:t>mini-</a:t>
            </a:r>
            <a:r>
              <a:rPr lang="en-GB" sz="2000" b="1" dirty="0" err="1">
                <a:solidFill>
                  <a:srgbClr val="426790"/>
                </a:solidFill>
                <a:latin typeface="Bahnschrift" panose="020B0502040204020203" pitchFamily="34" charset="0"/>
              </a:rPr>
              <a:t>konferencia</a:t>
            </a:r>
            <a:endParaRPr lang="hu-HU" sz="2000" b="1" dirty="0">
              <a:solidFill>
                <a:srgbClr val="426790"/>
              </a:solidFill>
              <a:latin typeface="Bahnschrift" panose="020B0502040204020203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342136A-CC04-4C38-BB27-BC7E3FBC0C7D}"/>
              </a:ext>
            </a:extLst>
          </p:cNvPr>
          <p:cNvSpPr/>
          <p:nvPr/>
        </p:nvSpPr>
        <p:spPr>
          <a:xfrm rot="16200000" flipH="1">
            <a:off x="1282575" y="1507339"/>
            <a:ext cx="18000" cy="2160000"/>
          </a:xfrm>
          <a:prstGeom prst="rect">
            <a:avLst/>
          </a:prstGeom>
          <a:gradFill flip="none" rotWithShape="1">
            <a:gsLst>
              <a:gs pos="27000">
                <a:srgbClr val="AAAABB"/>
              </a:gs>
              <a:gs pos="76000">
                <a:srgbClr val="AAAABB"/>
              </a:gs>
              <a:gs pos="0">
                <a:schemeClr val="bg1">
                  <a:lumMod val="65000"/>
                  <a:alpha val="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72E18F5-025A-474F-A1F8-599D4F3E12D8}"/>
              </a:ext>
            </a:extLst>
          </p:cNvPr>
          <p:cNvSpPr/>
          <p:nvPr/>
        </p:nvSpPr>
        <p:spPr>
          <a:xfrm rot="16200000" flipH="1">
            <a:off x="1282575" y="3017141"/>
            <a:ext cx="18000" cy="2160000"/>
          </a:xfrm>
          <a:prstGeom prst="rect">
            <a:avLst/>
          </a:prstGeom>
          <a:gradFill flip="none" rotWithShape="1">
            <a:gsLst>
              <a:gs pos="27000">
                <a:srgbClr val="AAAABB"/>
              </a:gs>
              <a:gs pos="76000">
                <a:srgbClr val="AAAABB"/>
              </a:gs>
              <a:gs pos="0">
                <a:schemeClr val="bg1">
                  <a:lumMod val="65000"/>
                  <a:alpha val="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21CAAE9-B391-46A8-A592-4A372413C4CA}"/>
              </a:ext>
            </a:extLst>
          </p:cNvPr>
          <p:cNvSpPr/>
          <p:nvPr/>
        </p:nvSpPr>
        <p:spPr>
          <a:xfrm>
            <a:off x="8202776" y="2854505"/>
            <a:ext cx="3996942" cy="821171"/>
          </a:xfrm>
          <a:prstGeom prst="rect">
            <a:avLst/>
          </a:prstGeom>
          <a:gradFill flip="none" rotWithShape="1">
            <a:gsLst>
              <a:gs pos="47000">
                <a:srgbClr val="E6E6E6"/>
              </a:gs>
              <a:gs pos="100000">
                <a:srgbClr val="E6E6E6">
                  <a:alpha val="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161D23C-43AF-41DC-894E-7093A1DFF456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50350" t="69458" r="25228" b="1778"/>
          <a:stretch/>
        </p:blipFill>
        <p:spPr>
          <a:xfrm>
            <a:off x="10145123" y="-477064"/>
            <a:ext cx="2960979" cy="232498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48835DA8-80E4-4AB3-9246-80211254E5DF}"/>
              </a:ext>
            </a:extLst>
          </p:cNvPr>
          <p:cNvSpPr/>
          <p:nvPr/>
        </p:nvSpPr>
        <p:spPr>
          <a:xfrm flipH="1">
            <a:off x="10058038" y="-360108"/>
            <a:ext cx="2960979" cy="2324985"/>
          </a:xfrm>
          <a:prstGeom prst="rect">
            <a:avLst/>
          </a:prstGeom>
          <a:gradFill flip="none" rotWithShape="1">
            <a:gsLst>
              <a:gs pos="0">
                <a:srgbClr val="E6E6E6">
                  <a:alpha val="0"/>
                </a:srgbClr>
              </a:gs>
              <a:gs pos="41000">
                <a:srgbClr val="E6E6E6">
                  <a:alpha val="0"/>
                </a:srgbClr>
              </a:gs>
              <a:gs pos="78000">
                <a:srgbClr val="E6E6E6"/>
              </a:gs>
            </a:gsLst>
            <a:lin ang="2700000" scaled="1"/>
            <a:tileRect/>
          </a:gra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539886A-0339-4FB7-8EF1-3F66EAA57752}"/>
              </a:ext>
            </a:extLst>
          </p:cNvPr>
          <p:cNvSpPr txBox="1"/>
          <p:nvPr/>
        </p:nvSpPr>
        <p:spPr>
          <a:xfrm>
            <a:off x="8695117" y="1687669"/>
            <a:ext cx="349370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>
                <a:solidFill>
                  <a:srgbClr val="426790"/>
                </a:solidFill>
                <a:latin typeface="Bahnschrift" panose="020B0502040204020203" pitchFamily="34" charset="0"/>
              </a:rPr>
              <a:t>  </a:t>
            </a:r>
            <a:r>
              <a:rPr lang="hu-HU" sz="2800" b="1" dirty="0">
                <a:solidFill>
                  <a:srgbClr val="426790"/>
                </a:solidFill>
                <a:latin typeface="Bahnschrift" panose="020B0502040204020203" pitchFamily="34" charset="0"/>
              </a:rPr>
              <a:t>Besenyei Sarolta</a:t>
            </a:r>
          </a:p>
          <a:p>
            <a:pPr algn="ctr"/>
            <a:r>
              <a:rPr lang="en-GB" b="1" dirty="0">
                <a:solidFill>
                  <a:srgbClr val="426790"/>
                </a:solidFill>
                <a:latin typeface="Bahnschrift" panose="020B0502040204020203" pitchFamily="34" charset="0"/>
              </a:rPr>
              <a:t>  </a:t>
            </a:r>
            <a:r>
              <a:rPr lang="hu-HU" b="1" dirty="0" err="1">
                <a:solidFill>
                  <a:srgbClr val="426790"/>
                </a:solidFill>
                <a:latin typeface="Bahnschrift" panose="020B0502040204020203" pitchFamily="34" charset="0"/>
              </a:rPr>
              <a:t>Expert</a:t>
            </a:r>
            <a:r>
              <a:rPr lang="hu-HU" b="1" dirty="0">
                <a:solidFill>
                  <a:srgbClr val="426790"/>
                </a:solidFill>
                <a:latin typeface="Bahnschrift" panose="020B0502040204020203" pitchFamily="34" charset="0"/>
              </a:rPr>
              <a:t> </a:t>
            </a:r>
            <a:r>
              <a:rPr lang="hu-HU" b="1" dirty="0" err="1">
                <a:solidFill>
                  <a:srgbClr val="426790"/>
                </a:solidFill>
                <a:latin typeface="Bahnschrift" panose="020B0502040204020203" pitchFamily="34" charset="0"/>
              </a:rPr>
              <a:t>Evaluator</a:t>
            </a:r>
            <a:endParaRPr lang="hu-HU" b="1" dirty="0">
              <a:solidFill>
                <a:srgbClr val="426790"/>
              </a:solidFill>
              <a:latin typeface="Bahnschrift" panose="020B0502040204020203" pitchFamily="34" charset="0"/>
            </a:endParaRPr>
          </a:p>
          <a:p>
            <a:pPr algn="ctr"/>
            <a:r>
              <a:rPr lang="en-GB" b="1" i="1" dirty="0">
                <a:solidFill>
                  <a:srgbClr val="426790"/>
                </a:solidFill>
                <a:latin typeface="Bahnschrift" panose="020B0502040204020203" pitchFamily="34" charset="0"/>
              </a:rPr>
              <a:t>  </a:t>
            </a:r>
            <a:r>
              <a:rPr lang="hu-HU" b="1" i="1" dirty="0">
                <a:solidFill>
                  <a:srgbClr val="426790"/>
                </a:solidFill>
                <a:latin typeface="Bahnschrift" panose="020B0502040204020203" pitchFamily="34" charset="0"/>
              </a:rPr>
              <a:t>European </a:t>
            </a:r>
            <a:r>
              <a:rPr lang="hu-HU" b="1" i="1" dirty="0" err="1">
                <a:solidFill>
                  <a:srgbClr val="426790"/>
                </a:solidFill>
                <a:latin typeface="Bahnschrift" panose="020B0502040204020203" pitchFamily="34" charset="0"/>
              </a:rPr>
              <a:t>Commission</a:t>
            </a:r>
            <a:endParaRPr lang="hu-HU" b="1" i="1" dirty="0">
              <a:solidFill>
                <a:srgbClr val="426790"/>
              </a:solidFill>
              <a:latin typeface="Bahnschrift" panose="020B0502040204020203" pitchFamily="34" charset="0"/>
            </a:endParaRPr>
          </a:p>
          <a:p>
            <a:pPr algn="ctr"/>
            <a:r>
              <a:rPr lang="hu-HU" b="1" dirty="0">
                <a:solidFill>
                  <a:srgbClr val="426790"/>
                </a:solidFill>
                <a:latin typeface="Bahnschrift" panose="020B0502040204020203" pitchFamily="34" charset="0"/>
              </a:rPr>
              <a:t>Vice </a:t>
            </a:r>
            <a:r>
              <a:rPr lang="hu-HU" b="1" dirty="0" err="1">
                <a:solidFill>
                  <a:srgbClr val="426790"/>
                </a:solidFill>
                <a:latin typeface="Bahnschrift" panose="020B0502040204020203" pitchFamily="34" charset="0"/>
              </a:rPr>
              <a:t>president</a:t>
            </a:r>
            <a:endParaRPr lang="hu-HU" b="1" dirty="0">
              <a:solidFill>
                <a:srgbClr val="426790"/>
              </a:solidFill>
              <a:latin typeface="Bahnschrift" panose="020B0502040204020203" pitchFamily="34" charset="0"/>
            </a:endParaRPr>
          </a:p>
          <a:p>
            <a:pPr algn="ctr"/>
            <a:r>
              <a:rPr lang="hu-HU" b="1" i="1" dirty="0">
                <a:solidFill>
                  <a:srgbClr val="426790"/>
                </a:solidFill>
                <a:latin typeface="Bahnschrift" panose="020B0502040204020203" pitchFamily="34" charset="0"/>
              </a:rPr>
              <a:t>World </a:t>
            </a:r>
            <a:r>
              <a:rPr lang="hu-HU" b="1" i="1" dirty="0" err="1">
                <a:solidFill>
                  <a:srgbClr val="426790"/>
                </a:solidFill>
                <a:latin typeface="Bahnschrift" panose="020B0502040204020203" pitchFamily="34" charset="0"/>
              </a:rPr>
              <a:t>Smart</a:t>
            </a:r>
            <a:r>
              <a:rPr lang="hu-HU" b="1" i="1" dirty="0">
                <a:solidFill>
                  <a:srgbClr val="426790"/>
                </a:solidFill>
                <a:latin typeface="Bahnschrift" panose="020B0502040204020203" pitchFamily="34" charset="0"/>
              </a:rPr>
              <a:t> </a:t>
            </a:r>
            <a:r>
              <a:rPr lang="hu-HU" b="1" i="1" dirty="0" err="1">
                <a:solidFill>
                  <a:srgbClr val="426790"/>
                </a:solidFill>
                <a:latin typeface="Bahnschrift" panose="020B0502040204020203" pitchFamily="34" charset="0"/>
              </a:rPr>
              <a:t>Cities</a:t>
            </a:r>
            <a:r>
              <a:rPr lang="hu-HU" b="1" i="1" dirty="0">
                <a:solidFill>
                  <a:srgbClr val="426790"/>
                </a:solidFill>
                <a:latin typeface="Bahnschrift" panose="020B0502040204020203" pitchFamily="34" charset="0"/>
              </a:rPr>
              <a:t> </a:t>
            </a:r>
            <a:r>
              <a:rPr lang="hu-HU" b="1" i="1" dirty="0" err="1">
                <a:solidFill>
                  <a:srgbClr val="426790"/>
                </a:solidFill>
                <a:latin typeface="Bahnschrift" panose="020B0502040204020203" pitchFamily="34" charset="0"/>
              </a:rPr>
              <a:t>Organisation</a:t>
            </a:r>
            <a:endParaRPr lang="hu-HU" sz="2400" b="1" i="1" dirty="0">
              <a:solidFill>
                <a:srgbClr val="426790"/>
              </a:solidFill>
              <a:latin typeface="Bahnschrift" panose="020B0502040204020203" pitchFamily="34" charset="0"/>
            </a:endParaRPr>
          </a:p>
        </p:txBody>
      </p:sp>
      <p:sp>
        <p:nvSpPr>
          <p:cNvPr id="9" name="Parallelogram 8">
            <a:extLst>
              <a:ext uri="{FF2B5EF4-FFF2-40B4-BE49-F238E27FC236}">
                <a16:creationId xmlns:a16="http://schemas.microsoft.com/office/drawing/2014/main" id="{155470F6-6636-4CFF-B422-96AC53B5FDA7}"/>
              </a:ext>
            </a:extLst>
          </p:cNvPr>
          <p:cNvSpPr/>
          <p:nvPr/>
        </p:nvSpPr>
        <p:spPr>
          <a:xfrm>
            <a:off x="4023360" y="2144876"/>
            <a:ext cx="4841576" cy="4713123"/>
          </a:xfrm>
          <a:prstGeom prst="parallelogram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3EA83B-EB01-4A0A-9F03-5CEB85A22914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48" t="-6115" r="18364" b="6115"/>
          <a:stretch/>
        </p:blipFill>
        <p:spPr>
          <a:xfrm>
            <a:off x="1749926" y="-872"/>
            <a:ext cx="7635332" cy="6858872"/>
          </a:xfrm>
          <a:prstGeom prst="parallelogram">
            <a:avLst>
              <a:gd name="adj" fmla="val 24925"/>
            </a:avLst>
          </a:prstGeom>
          <a:ln w="76200">
            <a:solidFill>
              <a:srgbClr val="426790"/>
            </a:solidFill>
          </a:ln>
        </p:spPr>
      </p:pic>
      <p:sp>
        <p:nvSpPr>
          <p:cNvPr id="25" name="Parallelogram 24">
            <a:extLst>
              <a:ext uri="{FF2B5EF4-FFF2-40B4-BE49-F238E27FC236}">
                <a16:creationId xmlns:a16="http://schemas.microsoft.com/office/drawing/2014/main" id="{AB3E24B6-71AB-4C5C-B4F0-7ACA81553226}"/>
              </a:ext>
            </a:extLst>
          </p:cNvPr>
          <p:cNvSpPr/>
          <p:nvPr/>
        </p:nvSpPr>
        <p:spPr>
          <a:xfrm>
            <a:off x="3572811" y="123957"/>
            <a:ext cx="5658209" cy="1136101"/>
          </a:xfrm>
          <a:prstGeom prst="parallelogram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4F1B625-1A10-4DDF-A484-2DF5EE4B611B}"/>
              </a:ext>
            </a:extLst>
          </p:cNvPr>
          <p:cNvSpPr txBox="1"/>
          <p:nvPr/>
        </p:nvSpPr>
        <p:spPr>
          <a:xfrm>
            <a:off x="3572812" y="123957"/>
            <a:ext cx="56582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000" b="1" dirty="0">
                <a:solidFill>
                  <a:srgbClr val="426790"/>
                </a:solidFill>
                <a:latin typeface="Bahnschrift" panose="020B0502040204020203" pitchFamily="34" charset="0"/>
              </a:rPr>
              <a:t>Az eltérő technológiák fúziója, a társadalmi változás és az emberiség ökológiai lábnyoma: Adatok   és fejlesztések</a:t>
            </a:r>
            <a:endParaRPr lang="hu-HU" sz="2000" b="1" i="1" dirty="0">
              <a:solidFill>
                <a:srgbClr val="426790"/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07801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7467697-CAC1-4A3F-8DEC-9AC73B7BE28E}"/>
              </a:ext>
            </a:extLst>
          </p:cNvPr>
          <p:cNvSpPr/>
          <p:nvPr/>
        </p:nvSpPr>
        <p:spPr>
          <a:xfrm>
            <a:off x="9340315" y="5789023"/>
            <a:ext cx="358978" cy="1084217"/>
          </a:xfrm>
          <a:prstGeom prst="rect">
            <a:avLst/>
          </a:prstGeom>
          <a:gradFill>
            <a:gsLst>
              <a:gs pos="0">
                <a:srgbClr val="2F2929"/>
              </a:gs>
              <a:gs pos="100000">
                <a:srgbClr val="2F2929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21E625B-73A4-4C62-A4FF-3EED6857DEB0}"/>
              </a:ext>
            </a:extLst>
          </p:cNvPr>
          <p:cNvSpPr/>
          <p:nvPr/>
        </p:nvSpPr>
        <p:spPr>
          <a:xfrm>
            <a:off x="7750990" y="6072480"/>
            <a:ext cx="226515" cy="785520"/>
          </a:xfrm>
          <a:prstGeom prst="rect">
            <a:avLst/>
          </a:prstGeom>
          <a:gradFill>
            <a:gsLst>
              <a:gs pos="0">
                <a:srgbClr val="E3E3E3"/>
              </a:gs>
              <a:gs pos="100000">
                <a:srgbClr val="EDEEF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F46B0668-7893-4C48-8D13-5BC875003E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3548" y="222080"/>
            <a:ext cx="2410908" cy="5018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738F1A5-5D61-4489-9D89-F5BF1EA5FB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2535" y="848712"/>
            <a:ext cx="2272545" cy="931490"/>
          </a:xfrm>
          <a:prstGeom prst="rect">
            <a:avLst/>
          </a:prstGeom>
        </p:spPr>
      </p:pic>
      <p:pic>
        <p:nvPicPr>
          <p:cNvPr id="31" name="Picture 2" descr="Babeș–Bolyai Tudományegyetem - LOGO">
            <a:extLst>
              <a:ext uri="{FF2B5EF4-FFF2-40B4-BE49-F238E27FC236}">
                <a16:creationId xmlns:a16="http://schemas.microsoft.com/office/drawing/2014/main" id="{0234AFB0-0B19-4BE8-AD16-4B9CF99EBE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635" y="5610784"/>
            <a:ext cx="1107210" cy="383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011E890-2CB0-4EC5-9C33-7B2F1AC584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3548" y="6072479"/>
            <a:ext cx="1279862" cy="619828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236AB292-E3F7-477A-9C74-F2192074E7F4}"/>
              </a:ext>
            </a:extLst>
          </p:cNvPr>
          <p:cNvSpPr txBox="1"/>
          <p:nvPr/>
        </p:nvSpPr>
        <p:spPr>
          <a:xfrm>
            <a:off x="243548" y="2979976"/>
            <a:ext cx="28203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000" b="1" dirty="0">
                <a:solidFill>
                  <a:srgbClr val="426790"/>
                </a:solidFill>
                <a:latin typeface="Bahnschrift" panose="020B0502040204020203" pitchFamily="34" charset="0"/>
              </a:rPr>
              <a:t>I</a:t>
            </a:r>
            <a:r>
              <a:rPr lang="en-GB" sz="2000" b="1" dirty="0">
                <a:solidFill>
                  <a:srgbClr val="426790"/>
                </a:solidFill>
                <a:latin typeface="Bahnschrift" panose="020B0502040204020203" pitchFamily="34" charset="0"/>
              </a:rPr>
              <a:t>I</a:t>
            </a:r>
            <a:r>
              <a:rPr lang="ro-RO" sz="2000" b="1" dirty="0">
                <a:solidFill>
                  <a:srgbClr val="426790"/>
                </a:solidFill>
                <a:latin typeface="Bahnschrift" panose="020B0502040204020203" pitchFamily="34" charset="0"/>
              </a:rPr>
              <a:t>. erd</a:t>
            </a:r>
            <a:r>
              <a:rPr lang="hu-HU" sz="2000" b="1" dirty="0">
                <a:solidFill>
                  <a:srgbClr val="426790"/>
                </a:solidFill>
                <a:latin typeface="Bahnschrift" panose="020B0502040204020203" pitchFamily="34" charset="0"/>
              </a:rPr>
              <a:t>élyi adatviz</a:t>
            </a:r>
            <a:br>
              <a:rPr lang="hu-HU" sz="2000" b="1" dirty="0">
                <a:solidFill>
                  <a:srgbClr val="426790"/>
                </a:solidFill>
                <a:latin typeface="Bahnschrift" panose="020B0502040204020203" pitchFamily="34" charset="0"/>
              </a:rPr>
            </a:br>
            <a:r>
              <a:rPr lang="en-GB" sz="2000" b="1" dirty="0">
                <a:solidFill>
                  <a:srgbClr val="426790"/>
                </a:solidFill>
                <a:latin typeface="Bahnschrift" panose="020B0502040204020203" pitchFamily="34" charset="0"/>
              </a:rPr>
              <a:t>mini-</a:t>
            </a:r>
            <a:r>
              <a:rPr lang="en-GB" sz="2000" b="1" dirty="0" err="1">
                <a:solidFill>
                  <a:srgbClr val="426790"/>
                </a:solidFill>
                <a:latin typeface="Bahnschrift" panose="020B0502040204020203" pitchFamily="34" charset="0"/>
              </a:rPr>
              <a:t>konferencia</a:t>
            </a:r>
            <a:endParaRPr lang="hu-HU" sz="2000" b="1" dirty="0">
              <a:solidFill>
                <a:srgbClr val="426790"/>
              </a:solidFill>
              <a:latin typeface="Bahnschrift" panose="020B0502040204020203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342136A-CC04-4C38-BB27-BC7E3FBC0C7D}"/>
              </a:ext>
            </a:extLst>
          </p:cNvPr>
          <p:cNvSpPr/>
          <p:nvPr/>
        </p:nvSpPr>
        <p:spPr>
          <a:xfrm rot="16200000" flipH="1">
            <a:off x="1282575" y="1507339"/>
            <a:ext cx="18000" cy="2160000"/>
          </a:xfrm>
          <a:prstGeom prst="rect">
            <a:avLst/>
          </a:prstGeom>
          <a:gradFill flip="none" rotWithShape="1">
            <a:gsLst>
              <a:gs pos="27000">
                <a:srgbClr val="AAAABB"/>
              </a:gs>
              <a:gs pos="76000">
                <a:srgbClr val="AAAABB"/>
              </a:gs>
              <a:gs pos="0">
                <a:schemeClr val="bg1">
                  <a:lumMod val="65000"/>
                  <a:alpha val="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72E18F5-025A-474F-A1F8-599D4F3E12D8}"/>
              </a:ext>
            </a:extLst>
          </p:cNvPr>
          <p:cNvSpPr/>
          <p:nvPr/>
        </p:nvSpPr>
        <p:spPr>
          <a:xfrm rot="16200000" flipH="1">
            <a:off x="1282575" y="3017141"/>
            <a:ext cx="18000" cy="2160000"/>
          </a:xfrm>
          <a:prstGeom prst="rect">
            <a:avLst/>
          </a:prstGeom>
          <a:gradFill flip="none" rotWithShape="1">
            <a:gsLst>
              <a:gs pos="27000">
                <a:srgbClr val="AAAABB"/>
              </a:gs>
              <a:gs pos="76000">
                <a:srgbClr val="AAAABB"/>
              </a:gs>
              <a:gs pos="0">
                <a:schemeClr val="bg1">
                  <a:lumMod val="65000"/>
                  <a:alpha val="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161D23C-43AF-41DC-894E-7093A1DFF45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50350" t="69458" r="25228" b="1778"/>
          <a:stretch/>
        </p:blipFill>
        <p:spPr>
          <a:xfrm>
            <a:off x="10145123" y="-477064"/>
            <a:ext cx="2960979" cy="232498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48835DA8-80E4-4AB3-9246-80211254E5DF}"/>
              </a:ext>
            </a:extLst>
          </p:cNvPr>
          <p:cNvSpPr/>
          <p:nvPr/>
        </p:nvSpPr>
        <p:spPr>
          <a:xfrm flipH="1">
            <a:off x="10058038" y="-360108"/>
            <a:ext cx="2960979" cy="2324985"/>
          </a:xfrm>
          <a:prstGeom prst="rect">
            <a:avLst/>
          </a:prstGeom>
          <a:gradFill flip="none" rotWithShape="1">
            <a:gsLst>
              <a:gs pos="0">
                <a:srgbClr val="E6E6E6">
                  <a:alpha val="0"/>
                </a:srgbClr>
              </a:gs>
              <a:gs pos="41000">
                <a:srgbClr val="E6E6E6">
                  <a:alpha val="0"/>
                </a:srgbClr>
              </a:gs>
              <a:gs pos="78000">
                <a:srgbClr val="E6E6E6"/>
              </a:gs>
            </a:gsLst>
            <a:lin ang="2700000" scaled="1"/>
            <a:tileRect/>
          </a:gra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2" name="Picture 11" descr="A person wearing a red shirt&#10;&#10;Description automatically generated">
            <a:extLst>
              <a:ext uri="{FF2B5EF4-FFF2-40B4-BE49-F238E27FC236}">
                <a16:creationId xmlns:a16="http://schemas.microsoft.com/office/drawing/2014/main" id="{4909BECE-824D-4009-A3D4-CB60C1B50331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3"/>
          <a:stretch/>
        </p:blipFill>
        <p:spPr>
          <a:xfrm flipH="1">
            <a:off x="9699293" y="3129639"/>
            <a:ext cx="2731713" cy="4031936"/>
          </a:xfrm>
          <a:prstGeom prst="rect">
            <a:avLst/>
          </a:prstGeom>
        </p:spPr>
      </p:pic>
      <p:pic>
        <p:nvPicPr>
          <p:cNvPr id="6" name="Picture 5" descr="A person standing in a room&#10;&#10;Description automatically generated">
            <a:extLst>
              <a:ext uri="{FF2B5EF4-FFF2-40B4-BE49-F238E27FC236}">
                <a16:creationId xmlns:a16="http://schemas.microsoft.com/office/drawing/2014/main" id="{5C8EF4D2-5564-4D1F-B36C-2FDE790A53E1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319"/>
          <a:stretch/>
        </p:blipFill>
        <p:spPr>
          <a:xfrm>
            <a:off x="6075677" y="3153089"/>
            <a:ext cx="4249911" cy="3716358"/>
          </a:xfrm>
          <a:prstGeom prst="parallelogram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F262C53-0D7E-4A45-89D6-FE6E7F924273}"/>
              </a:ext>
            </a:extLst>
          </p:cNvPr>
          <p:cNvCxnSpPr>
            <a:cxnSpLocks/>
          </p:cNvCxnSpPr>
          <p:nvPr/>
        </p:nvCxnSpPr>
        <p:spPr>
          <a:xfrm flipH="1">
            <a:off x="9419215" y="3153089"/>
            <a:ext cx="880248" cy="3704911"/>
          </a:xfrm>
          <a:prstGeom prst="line">
            <a:avLst/>
          </a:prstGeom>
          <a:ln w="76200">
            <a:solidFill>
              <a:srgbClr val="4267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321CAAE9-B391-46A8-A592-4A372413C4CA}"/>
              </a:ext>
            </a:extLst>
          </p:cNvPr>
          <p:cNvSpPr/>
          <p:nvPr/>
        </p:nvSpPr>
        <p:spPr>
          <a:xfrm>
            <a:off x="8003728" y="3012684"/>
            <a:ext cx="4188272" cy="525683"/>
          </a:xfrm>
          <a:prstGeom prst="rect">
            <a:avLst/>
          </a:prstGeom>
          <a:gradFill flip="none" rotWithShape="1">
            <a:gsLst>
              <a:gs pos="47000">
                <a:srgbClr val="E6E6E6"/>
              </a:gs>
              <a:gs pos="100000">
                <a:srgbClr val="E6E6E6">
                  <a:alpha val="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3EA83B-EB01-4A0A-9F03-5CEB85A22914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34" r="19246"/>
          <a:stretch/>
        </p:blipFill>
        <p:spPr>
          <a:xfrm>
            <a:off x="1745228" y="-11446"/>
            <a:ext cx="7100209" cy="6880020"/>
          </a:xfrm>
          <a:prstGeom prst="parallelogram">
            <a:avLst>
              <a:gd name="adj" fmla="val 24925"/>
            </a:avLst>
          </a:prstGeom>
          <a:ln w="76200">
            <a:solidFill>
              <a:srgbClr val="426790"/>
            </a:solidFill>
          </a:ln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F3529AC2-4891-4680-A4EF-239A225EFB5E}"/>
              </a:ext>
            </a:extLst>
          </p:cNvPr>
          <p:cNvSpPr txBox="1"/>
          <p:nvPr/>
        </p:nvSpPr>
        <p:spPr>
          <a:xfrm>
            <a:off x="10151502" y="1946528"/>
            <a:ext cx="21600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 err="1">
                <a:solidFill>
                  <a:srgbClr val="426790"/>
                </a:solidFill>
                <a:latin typeface="Bahnschrift" panose="020B0502040204020203" pitchFamily="34" charset="0"/>
              </a:rPr>
              <a:t>Franka</a:t>
            </a:r>
            <a:r>
              <a:rPr lang="en-GB" sz="2800" b="1" dirty="0">
                <a:solidFill>
                  <a:srgbClr val="426790"/>
                </a:solidFill>
                <a:latin typeface="Bahnschrift" panose="020B0502040204020203" pitchFamily="34" charset="0"/>
              </a:rPr>
              <a:t> </a:t>
            </a:r>
            <a:endParaRPr lang="hu-HU" sz="2800" b="1" dirty="0">
              <a:solidFill>
                <a:srgbClr val="426790"/>
              </a:solidFill>
              <a:latin typeface="Bahnschrift" panose="020B0502040204020203" pitchFamily="34" charset="0"/>
            </a:endParaRPr>
          </a:p>
          <a:p>
            <a:pPr algn="ctr"/>
            <a:r>
              <a:rPr lang="en-GB" sz="2800" b="1" dirty="0">
                <a:solidFill>
                  <a:srgbClr val="426790"/>
                </a:solidFill>
                <a:latin typeface="Bahnschrift" panose="020B0502040204020203" pitchFamily="34" charset="0"/>
              </a:rPr>
              <a:t>No</a:t>
            </a:r>
            <a:r>
              <a:rPr lang="hu-HU" sz="2800" b="1" dirty="0" err="1">
                <a:solidFill>
                  <a:srgbClr val="426790"/>
                </a:solidFill>
                <a:latin typeface="Bahnschrift" panose="020B0502040204020203" pitchFamily="34" charset="0"/>
              </a:rPr>
              <a:t>émi</a:t>
            </a:r>
            <a:endParaRPr lang="hu-HU" sz="2800" b="1" dirty="0">
              <a:solidFill>
                <a:srgbClr val="426790"/>
              </a:solidFill>
              <a:latin typeface="Bahnschrift" panose="020B0502040204020203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72F79B4-59D9-49D2-AFBE-AC649ACBA262}"/>
              </a:ext>
            </a:extLst>
          </p:cNvPr>
          <p:cNvSpPr txBox="1"/>
          <p:nvPr/>
        </p:nvSpPr>
        <p:spPr>
          <a:xfrm>
            <a:off x="8343477" y="1690445"/>
            <a:ext cx="216000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800" b="1" dirty="0">
                <a:solidFill>
                  <a:srgbClr val="426790"/>
                </a:solidFill>
                <a:latin typeface="Bahnschrift" panose="020B0502040204020203" pitchFamily="34" charset="0"/>
              </a:rPr>
              <a:t>Kocsis</a:t>
            </a:r>
          </a:p>
          <a:p>
            <a:pPr algn="ctr"/>
            <a:r>
              <a:rPr lang="hu-HU" sz="2800" b="1" dirty="0">
                <a:solidFill>
                  <a:srgbClr val="426790"/>
                </a:solidFill>
                <a:latin typeface="Bahnschrift" panose="020B0502040204020203" pitchFamily="34" charset="0"/>
              </a:rPr>
              <a:t>Malvina</a:t>
            </a:r>
            <a:r>
              <a:rPr lang="en-GB" sz="2800" b="1" dirty="0">
                <a:solidFill>
                  <a:srgbClr val="426790"/>
                </a:solidFill>
                <a:latin typeface="Bahnschrift" panose="020B0502040204020203" pitchFamily="34" charset="0"/>
              </a:rPr>
              <a:t> – Gr</a:t>
            </a:r>
            <a:r>
              <a:rPr lang="hu-HU" sz="2800" b="1" dirty="0">
                <a:solidFill>
                  <a:srgbClr val="426790"/>
                </a:solidFill>
                <a:latin typeface="Bahnschrift" panose="020B0502040204020203" pitchFamily="34" charset="0"/>
              </a:rPr>
              <a:t>éti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7C63CCAC-5C45-4DD9-9A41-00F7AC4DF5F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221729" y="-13000"/>
            <a:ext cx="625147" cy="1079799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708D2551-DBF9-4A1E-A822-26EA73CF318B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b="53520"/>
          <a:stretch/>
        </p:blipFill>
        <p:spPr>
          <a:xfrm>
            <a:off x="5596582" y="523105"/>
            <a:ext cx="625147" cy="551904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CD3C331E-9467-4773-88B5-6C4D96C7B17F}"/>
              </a:ext>
            </a:extLst>
          </p:cNvPr>
          <p:cNvSpPr txBox="1"/>
          <p:nvPr/>
        </p:nvSpPr>
        <p:spPr>
          <a:xfrm>
            <a:off x="4588149" y="352897"/>
            <a:ext cx="38643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000" b="1" dirty="0">
                <a:solidFill>
                  <a:schemeClr val="bg1"/>
                </a:solidFill>
                <a:latin typeface="Bahnschrift" panose="020B0502040204020203" pitchFamily="34" charset="0"/>
              </a:rPr>
              <a:t>Mire jó az adatvizualizáció egy non-profit szervezet életében?</a:t>
            </a:r>
          </a:p>
        </p:txBody>
      </p:sp>
    </p:spTree>
    <p:extLst>
      <p:ext uri="{BB962C8B-B14F-4D97-AF65-F5344CB8AC3E}">
        <p14:creationId xmlns:p14="http://schemas.microsoft.com/office/powerpoint/2010/main" val="21825617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8761749A-86FE-4506-8D9D-055BDBA02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816303" y="1404208"/>
            <a:ext cx="4859410" cy="5864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46B0668-7893-4C48-8D13-5BC875003E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3548" y="222080"/>
            <a:ext cx="2410908" cy="5018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738F1A5-5D61-4489-9D89-F5BF1EA5FB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2535" y="848712"/>
            <a:ext cx="2272545" cy="931490"/>
          </a:xfrm>
          <a:prstGeom prst="rect">
            <a:avLst/>
          </a:prstGeom>
        </p:spPr>
      </p:pic>
      <p:pic>
        <p:nvPicPr>
          <p:cNvPr id="31" name="Picture 2" descr="Babeș–Bolyai Tudományegyetem - LOGO">
            <a:extLst>
              <a:ext uri="{FF2B5EF4-FFF2-40B4-BE49-F238E27FC236}">
                <a16:creationId xmlns:a16="http://schemas.microsoft.com/office/drawing/2014/main" id="{0234AFB0-0B19-4BE8-AD16-4B9CF99EBE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635" y="5610784"/>
            <a:ext cx="1107210" cy="383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011E890-2CB0-4EC5-9C33-7B2F1AC584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3548" y="6072479"/>
            <a:ext cx="1279862" cy="619828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236AB292-E3F7-477A-9C74-F2192074E7F4}"/>
              </a:ext>
            </a:extLst>
          </p:cNvPr>
          <p:cNvSpPr txBox="1"/>
          <p:nvPr/>
        </p:nvSpPr>
        <p:spPr>
          <a:xfrm>
            <a:off x="243548" y="2979976"/>
            <a:ext cx="28203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000" b="1" dirty="0">
                <a:solidFill>
                  <a:srgbClr val="426790"/>
                </a:solidFill>
                <a:latin typeface="Bahnschrift" panose="020B0502040204020203" pitchFamily="34" charset="0"/>
              </a:rPr>
              <a:t>I</a:t>
            </a:r>
            <a:r>
              <a:rPr lang="en-GB" sz="2000" b="1" dirty="0">
                <a:solidFill>
                  <a:srgbClr val="426790"/>
                </a:solidFill>
                <a:latin typeface="Bahnschrift" panose="020B0502040204020203" pitchFamily="34" charset="0"/>
              </a:rPr>
              <a:t>I</a:t>
            </a:r>
            <a:r>
              <a:rPr lang="ro-RO" sz="2000" b="1" dirty="0">
                <a:solidFill>
                  <a:srgbClr val="426790"/>
                </a:solidFill>
                <a:latin typeface="Bahnschrift" panose="020B0502040204020203" pitchFamily="34" charset="0"/>
              </a:rPr>
              <a:t>. erd</a:t>
            </a:r>
            <a:r>
              <a:rPr lang="hu-HU" sz="2000" b="1" dirty="0">
                <a:solidFill>
                  <a:srgbClr val="426790"/>
                </a:solidFill>
                <a:latin typeface="Bahnschrift" panose="020B0502040204020203" pitchFamily="34" charset="0"/>
              </a:rPr>
              <a:t>élyi adatviz</a:t>
            </a:r>
            <a:br>
              <a:rPr lang="hu-HU" sz="2000" b="1" dirty="0">
                <a:solidFill>
                  <a:srgbClr val="426790"/>
                </a:solidFill>
                <a:latin typeface="Bahnschrift" panose="020B0502040204020203" pitchFamily="34" charset="0"/>
              </a:rPr>
            </a:br>
            <a:r>
              <a:rPr lang="en-GB" sz="2000" b="1" dirty="0">
                <a:solidFill>
                  <a:srgbClr val="426790"/>
                </a:solidFill>
                <a:latin typeface="Bahnschrift" panose="020B0502040204020203" pitchFamily="34" charset="0"/>
              </a:rPr>
              <a:t>mini-</a:t>
            </a:r>
            <a:r>
              <a:rPr lang="en-GB" sz="2000" b="1" dirty="0" err="1">
                <a:solidFill>
                  <a:srgbClr val="426790"/>
                </a:solidFill>
                <a:latin typeface="Bahnschrift" panose="020B0502040204020203" pitchFamily="34" charset="0"/>
              </a:rPr>
              <a:t>konferencia</a:t>
            </a:r>
            <a:endParaRPr lang="hu-HU" sz="2000" b="1" dirty="0">
              <a:solidFill>
                <a:srgbClr val="426790"/>
              </a:solidFill>
              <a:latin typeface="Bahnschrift" panose="020B0502040204020203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342136A-CC04-4C38-BB27-BC7E3FBC0C7D}"/>
              </a:ext>
            </a:extLst>
          </p:cNvPr>
          <p:cNvSpPr/>
          <p:nvPr/>
        </p:nvSpPr>
        <p:spPr>
          <a:xfrm rot="16200000" flipH="1">
            <a:off x="1282575" y="1507339"/>
            <a:ext cx="18000" cy="2160000"/>
          </a:xfrm>
          <a:prstGeom prst="rect">
            <a:avLst/>
          </a:prstGeom>
          <a:gradFill flip="none" rotWithShape="1">
            <a:gsLst>
              <a:gs pos="27000">
                <a:srgbClr val="AAAABB"/>
              </a:gs>
              <a:gs pos="76000">
                <a:srgbClr val="AAAABB"/>
              </a:gs>
              <a:gs pos="0">
                <a:schemeClr val="bg1">
                  <a:lumMod val="65000"/>
                  <a:alpha val="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72E18F5-025A-474F-A1F8-599D4F3E12D8}"/>
              </a:ext>
            </a:extLst>
          </p:cNvPr>
          <p:cNvSpPr/>
          <p:nvPr/>
        </p:nvSpPr>
        <p:spPr>
          <a:xfrm rot="16200000" flipH="1">
            <a:off x="1282575" y="3017141"/>
            <a:ext cx="18000" cy="2160000"/>
          </a:xfrm>
          <a:prstGeom prst="rect">
            <a:avLst/>
          </a:prstGeom>
          <a:gradFill flip="none" rotWithShape="1">
            <a:gsLst>
              <a:gs pos="27000">
                <a:srgbClr val="AAAABB"/>
              </a:gs>
              <a:gs pos="76000">
                <a:srgbClr val="AAAABB"/>
              </a:gs>
              <a:gs pos="0">
                <a:schemeClr val="bg1">
                  <a:lumMod val="65000"/>
                  <a:alpha val="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2DCA617-D15C-43F9-A42B-374A1A7BF7B0}"/>
              </a:ext>
            </a:extLst>
          </p:cNvPr>
          <p:cNvSpPr/>
          <p:nvPr/>
        </p:nvSpPr>
        <p:spPr>
          <a:xfrm>
            <a:off x="8195058" y="1847921"/>
            <a:ext cx="3996942" cy="1138773"/>
          </a:xfrm>
          <a:prstGeom prst="rect">
            <a:avLst/>
          </a:prstGeom>
          <a:gradFill flip="none" rotWithShape="1">
            <a:gsLst>
              <a:gs pos="47000">
                <a:srgbClr val="E6E6E6"/>
              </a:gs>
              <a:gs pos="100000">
                <a:srgbClr val="E6E6E6">
                  <a:alpha val="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A67F968F-5CA1-4E3E-A8B8-774568BA0240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50350" t="69458" r="25228" b="1778"/>
          <a:stretch/>
        </p:blipFill>
        <p:spPr>
          <a:xfrm>
            <a:off x="10145123" y="-477064"/>
            <a:ext cx="2960979" cy="232498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020484B5-5ABF-4725-8F4B-09F1C7D0BE0C}"/>
              </a:ext>
            </a:extLst>
          </p:cNvPr>
          <p:cNvSpPr/>
          <p:nvPr/>
        </p:nvSpPr>
        <p:spPr>
          <a:xfrm flipH="1">
            <a:off x="10058038" y="-360108"/>
            <a:ext cx="2960979" cy="2324985"/>
          </a:xfrm>
          <a:prstGeom prst="rect">
            <a:avLst/>
          </a:prstGeom>
          <a:gradFill flip="none" rotWithShape="1">
            <a:gsLst>
              <a:gs pos="0">
                <a:srgbClr val="E6E6E6">
                  <a:alpha val="0"/>
                </a:srgbClr>
              </a:gs>
              <a:gs pos="41000">
                <a:srgbClr val="E6E6E6">
                  <a:alpha val="0"/>
                </a:srgbClr>
              </a:gs>
              <a:gs pos="78000">
                <a:srgbClr val="E6E6E6"/>
              </a:gs>
            </a:gsLst>
            <a:lin ang="2700000" scaled="1"/>
            <a:tileRect/>
          </a:gra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8D9391A-3468-4A18-BC41-0D5818776836}"/>
              </a:ext>
            </a:extLst>
          </p:cNvPr>
          <p:cNvSpPr/>
          <p:nvPr/>
        </p:nvSpPr>
        <p:spPr>
          <a:xfrm>
            <a:off x="8837317" y="1685234"/>
            <a:ext cx="3354683" cy="294883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64A7CC3-6F05-488E-89F3-9E9F01B50CB6}"/>
              </a:ext>
            </a:extLst>
          </p:cNvPr>
          <p:cNvSpPr/>
          <p:nvPr/>
        </p:nvSpPr>
        <p:spPr>
          <a:xfrm>
            <a:off x="8662614" y="1320246"/>
            <a:ext cx="1482510" cy="527674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3EA83B-EB01-4A0A-9F03-5CEB85A22914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40" t="1381" r="10621" b="-1205"/>
          <a:stretch/>
        </p:blipFill>
        <p:spPr>
          <a:xfrm>
            <a:off x="1852045" y="-332897"/>
            <a:ext cx="7722279" cy="7423689"/>
          </a:xfrm>
          <a:prstGeom prst="parallelogram">
            <a:avLst>
              <a:gd name="adj" fmla="val 24925"/>
            </a:avLst>
          </a:prstGeom>
          <a:ln w="76200">
            <a:solidFill>
              <a:srgbClr val="426790"/>
            </a:solidFill>
          </a:ln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BD192A6-D045-433F-9E3C-65AD313B052B}"/>
              </a:ext>
            </a:extLst>
          </p:cNvPr>
          <p:cNvSpPr txBox="1"/>
          <p:nvPr/>
        </p:nvSpPr>
        <p:spPr>
          <a:xfrm>
            <a:off x="8776356" y="1568094"/>
            <a:ext cx="367448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600" b="1" dirty="0" err="1">
                <a:solidFill>
                  <a:srgbClr val="426790"/>
                </a:solidFill>
                <a:latin typeface="Bahnschrift" panose="020B0502040204020203" pitchFamily="34" charset="0"/>
              </a:rPr>
              <a:t>Menyh</a:t>
            </a:r>
            <a:r>
              <a:rPr lang="hu-HU" sz="2600" b="1" dirty="0">
                <a:solidFill>
                  <a:srgbClr val="426790"/>
                </a:solidFill>
                <a:latin typeface="Bahnschrift" panose="020B0502040204020203" pitchFamily="34" charset="0"/>
              </a:rPr>
              <a:t>á</a:t>
            </a:r>
            <a:r>
              <a:rPr lang="en-GB" sz="2600" b="1" dirty="0">
                <a:solidFill>
                  <a:srgbClr val="426790"/>
                </a:solidFill>
                <a:latin typeface="Bahnschrift" panose="020B0502040204020203" pitchFamily="34" charset="0"/>
              </a:rPr>
              <a:t>rt </a:t>
            </a:r>
            <a:r>
              <a:rPr lang="en-GB" sz="2600" b="1" dirty="0" err="1">
                <a:solidFill>
                  <a:srgbClr val="426790"/>
                </a:solidFill>
                <a:latin typeface="Bahnschrift" panose="020B0502040204020203" pitchFamily="34" charset="0"/>
              </a:rPr>
              <a:t>Zsuzsa</a:t>
            </a:r>
            <a:endParaRPr lang="hu-HU" sz="2600" b="1" dirty="0">
              <a:solidFill>
                <a:srgbClr val="426790"/>
              </a:solidFill>
              <a:latin typeface="Bahnschrift" panose="020B0502040204020203" pitchFamily="34" charset="0"/>
            </a:endParaRPr>
          </a:p>
          <a:p>
            <a:pPr algn="ctr"/>
            <a:r>
              <a:rPr lang="hu-HU" b="1" dirty="0" err="1">
                <a:solidFill>
                  <a:srgbClr val="426790"/>
                </a:solidFill>
                <a:latin typeface="Bahnschrift" panose="020B0502040204020203" pitchFamily="34" charset="0"/>
              </a:rPr>
              <a:t>Cognitive</a:t>
            </a:r>
            <a:r>
              <a:rPr lang="hu-HU" b="1" dirty="0">
                <a:solidFill>
                  <a:srgbClr val="426790"/>
                </a:solidFill>
                <a:latin typeface="Bahnschrift" panose="020B0502040204020203" pitchFamily="34" charset="0"/>
              </a:rPr>
              <a:t> </a:t>
            </a:r>
            <a:r>
              <a:rPr lang="hu-HU" b="1" dirty="0" err="1">
                <a:solidFill>
                  <a:srgbClr val="426790"/>
                </a:solidFill>
                <a:latin typeface="Bahnschrift" panose="020B0502040204020203" pitchFamily="34" charset="0"/>
              </a:rPr>
              <a:t>Creators</a:t>
            </a:r>
            <a:endParaRPr lang="hu-HU" b="1" dirty="0">
              <a:solidFill>
                <a:srgbClr val="426790"/>
              </a:solidFill>
              <a:latin typeface="Bahnschrift" panose="020B0502040204020203" pitchFamily="34" charset="0"/>
            </a:endParaRPr>
          </a:p>
          <a:p>
            <a:pPr algn="ctr"/>
            <a:r>
              <a:rPr lang="hu-HU" b="1" i="1" dirty="0">
                <a:solidFill>
                  <a:srgbClr val="426790"/>
                </a:solidFill>
                <a:latin typeface="Bahnschrift" panose="020B0502040204020203" pitchFamily="34" charset="0"/>
              </a:rPr>
              <a:t>Digitális Marketing Szakértő</a:t>
            </a:r>
          </a:p>
        </p:txBody>
      </p:sp>
      <p:sp>
        <p:nvSpPr>
          <p:cNvPr id="3" name="Parallelogram 2">
            <a:extLst>
              <a:ext uri="{FF2B5EF4-FFF2-40B4-BE49-F238E27FC236}">
                <a16:creationId xmlns:a16="http://schemas.microsoft.com/office/drawing/2014/main" id="{38B67766-2F7A-48D5-A3A1-2A33C574368F}"/>
              </a:ext>
            </a:extLst>
          </p:cNvPr>
          <p:cNvSpPr/>
          <p:nvPr/>
        </p:nvSpPr>
        <p:spPr>
          <a:xfrm>
            <a:off x="3357674" y="-113200"/>
            <a:ext cx="6156000" cy="1767954"/>
          </a:xfrm>
          <a:prstGeom prst="parallelogram">
            <a:avLst/>
          </a:prstGeom>
          <a:gradFill>
            <a:gsLst>
              <a:gs pos="0">
                <a:srgbClr val="2C2C2B">
                  <a:alpha val="0"/>
                </a:srgbClr>
              </a:gs>
              <a:gs pos="74000">
                <a:srgbClr val="2C2C2B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77BC5B9-7560-4923-8385-EBC981C5AD25}"/>
              </a:ext>
            </a:extLst>
          </p:cNvPr>
          <p:cNvSpPr txBox="1"/>
          <p:nvPr/>
        </p:nvSpPr>
        <p:spPr>
          <a:xfrm>
            <a:off x="3635415" y="900200"/>
            <a:ext cx="55956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000" b="1" dirty="0">
                <a:solidFill>
                  <a:schemeClr val="bg1"/>
                </a:solidFill>
                <a:latin typeface="Bahnschrift" panose="020B0502040204020203" pitchFamily="34" charset="0"/>
              </a:rPr>
              <a:t>Okos marketing döntések </a:t>
            </a:r>
            <a:br>
              <a:rPr lang="en-GB" sz="2000" b="1" dirty="0">
                <a:solidFill>
                  <a:schemeClr val="bg1"/>
                </a:solidFill>
                <a:latin typeface="Bahnschrift" panose="020B0502040204020203" pitchFamily="34" charset="0"/>
              </a:rPr>
            </a:br>
            <a:r>
              <a:rPr lang="hu-HU" sz="2000" b="1" dirty="0">
                <a:solidFill>
                  <a:schemeClr val="bg1"/>
                </a:solidFill>
                <a:latin typeface="Bahnschrift" panose="020B0502040204020203" pitchFamily="34" charset="0"/>
              </a:rPr>
              <a:t>Google Data </a:t>
            </a:r>
            <a:r>
              <a:rPr lang="hu-HU" sz="2000" b="1" dirty="0" err="1">
                <a:solidFill>
                  <a:schemeClr val="bg1"/>
                </a:solidFill>
                <a:latin typeface="Bahnschrift" panose="020B0502040204020203" pitchFamily="34" charset="0"/>
              </a:rPr>
              <a:t>Studio</a:t>
            </a:r>
            <a:r>
              <a:rPr lang="hu-HU" sz="2000" b="1" dirty="0">
                <a:solidFill>
                  <a:schemeClr val="bg1"/>
                </a:solidFill>
                <a:latin typeface="Bahnschrift" panose="020B0502040204020203" pitchFamily="34" charset="0"/>
              </a:rPr>
              <a:t> Segítségével</a:t>
            </a:r>
          </a:p>
        </p:txBody>
      </p:sp>
    </p:spTree>
    <p:extLst>
      <p:ext uri="{BB962C8B-B14F-4D97-AF65-F5344CB8AC3E}">
        <p14:creationId xmlns:p14="http://schemas.microsoft.com/office/powerpoint/2010/main" val="25860426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F46B0668-7893-4C48-8D13-5BC875003E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3548" y="222080"/>
            <a:ext cx="2410908" cy="5018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738F1A5-5D61-4489-9D89-F5BF1EA5FB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535" y="848712"/>
            <a:ext cx="2272545" cy="931490"/>
          </a:xfrm>
          <a:prstGeom prst="rect">
            <a:avLst/>
          </a:prstGeom>
        </p:spPr>
      </p:pic>
      <p:pic>
        <p:nvPicPr>
          <p:cNvPr id="31" name="Picture 2" descr="Babeș–Bolyai Tudományegyetem - LOGO">
            <a:extLst>
              <a:ext uri="{FF2B5EF4-FFF2-40B4-BE49-F238E27FC236}">
                <a16:creationId xmlns:a16="http://schemas.microsoft.com/office/drawing/2014/main" id="{0234AFB0-0B19-4BE8-AD16-4B9CF99EBE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635" y="5610784"/>
            <a:ext cx="1107210" cy="383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011E890-2CB0-4EC5-9C33-7B2F1AC584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3548" y="6072479"/>
            <a:ext cx="1279862" cy="619828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236AB292-E3F7-477A-9C74-F2192074E7F4}"/>
              </a:ext>
            </a:extLst>
          </p:cNvPr>
          <p:cNvSpPr txBox="1"/>
          <p:nvPr/>
        </p:nvSpPr>
        <p:spPr>
          <a:xfrm>
            <a:off x="243548" y="2979976"/>
            <a:ext cx="28203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000" b="1" dirty="0">
                <a:solidFill>
                  <a:srgbClr val="426790"/>
                </a:solidFill>
                <a:latin typeface="Bahnschrift" panose="020B0502040204020203" pitchFamily="34" charset="0"/>
              </a:rPr>
              <a:t>I</a:t>
            </a:r>
            <a:r>
              <a:rPr lang="en-GB" sz="2000" b="1" dirty="0">
                <a:solidFill>
                  <a:srgbClr val="426790"/>
                </a:solidFill>
                <a:latin typeface="Bahnschrift" panose="020B0502040204020203" pitchFamily="34" charset="0"/>
              </a:rPr>
              <a:t>I</a:t>
            </a:r>
            <a:r>
              <a:rPr lang="ro-RO" sz="2000" b="1" dirty="0">
                <a:solidFill>
                  <a:srgbClr val="426790"/>
                </a:solidFill>
                <a:latin typeface="Bahnschrift" panose="020B0502040204020203" pitchFamily="34" charset="0"/>
              </a:rPr>
              <a:t>. erd</a:t>
            </a:r>
            <a:r>
              <a:rPr lang="hu-HU" sz="2000" b="1" dirty="0">
                <a:solidFill>
                  <a:srgbClr val="426790"/>
                </a:solidFill>
                <a:latin typeface="Bahnschrift" panose="020B0502040204020203" pitchFamily="34" charset="0"/>
              </a:rPr>
              <a:t>élyi adatviz</a:t>
            </a:r>
            <a:br>
              <a:rPr lang="hu-HU" sz="2000" b="1" dirty="0">
                <a:solidFill>
                  <a:srgbClr val="426790"/>
                </a:solidFill>
                <a:latin typeface="Bahnschrift" panose="020B0502040204020203" pitchFamily="34" charset="0"/>
              </a:rPr>
            </a:br>
            <a:r>
              <a:rPr lang="en-GB" sz="2000" b="1" dirty="0">
                <a:solidFill>
                  <a:srgbClr val="426790"/>
                </a:solidFill>
                <a:latin typeface="Bahnschrift" panose="020B0502040204020203" pitchFamily="34" charset="0"/>
              </a:rPr>
              <a:t>mini-</a:t>
            </a:r>
            <a:r>
              <a:rPr lang="en-GB" sz="2000" b="1" dirty="0" err="1">
                <a:solidFill>
                  <a:srgbClr val="426790"/>
                </a:solidFill>
                <a:latin typeface="Bahnschrift" panose="020B0502040204020203" pitchFamily="34" charset="0"/>
              </a:rPr>
              <a:t>konferencia</a:t>
            </a:r>
            <a:endParaRPr lang="hu-HU" sz="2000" b="1" dirty="0">
              <a:solidFill>
                <a:srgbClr val="426790"/>
              </a:solidFill>
              <a:latin typeface="Bahnschrift" panose="020B0502040204020203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342136A-CC04-4C38-BB27-BC7E3FBC0C7D}"/>
              </a:ext>
            </a:extLst>
          </p:cNvPr>
          <p:cNvSpPr/>
          <p:nvPr/>
        </p:nvSpPr>
        <p:spPr>
          <a:xfrm rot="16200000" flipH="1">
            <a:off x="1282575" y="1507339"/>
            <a:ext cx="18000" cy="2160000"/>
          </a:xfrm>
          <a:prstGeom prst="rect">
            <a:avLst/>
          </a:prstGeom>
          <a:gradFill flip="none" rotWithShape="1">
            <a:gsLst>
              <a:gs pos="27000">
                <a:srgbClr val="AAAABB"/>
              </a:gs>
              <a:gs pos="76000">
                <a:srgbClr val="AAAABB"/>
              </a:gs>
              <a:gs pos="0">
                <a:schemeClr val="bg1">
                  <a:lumMod val="65000"/>
                  <a:alpha val="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72E18F5-025A-474F-A1F8-599D4F3E12D8}"/>
              </a:ext>
            </a:extLst>
          </p:cNvPr>
          <p:cNvSpPr/>
          <p:nvPr/>
        </p:nvSpPr>
        <p:spPr>
          <a:xfrm rot="16200000" flipH="1">
            <a:off x="1282575" y="3017141"/>
            <a:ext cx="18000" cy="2160000"/>
          </a:xfrm>
          <a:prstGeom prst="rect">
            <a:avLst/>
          </a:prstGeom>
          <a:gradFill flip="none" rotWithShape="1">
            <a:gsLst>
              <a:gs pos="27000">
                <a:srgbClr val="AAAABB"/>
              </a:gs>
              <a:gs pos="76000">
                <a:srgbClr val="AAAABB"/>
              </a:gs>
              <a:gs pos="0">
                <a:schemeClr val="bg1">
                  <a:lumMod val="65000"/>
                  <a:alpha val="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A67F968F-5CA1-4E3E-A8B8-774568BA024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0350" t="69458" r="25228" b="1778"/>
          <a:stretch/>
        </p:blipFill>
        <p:spPr>
          <a:xfrm>
            <a:off x="10145123" y="5023159"/>
            <a:ext cx="2960979" cy="232498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020484B5-5ABF-4725-8F4B-09F1C7D0BE0C}"/>
              </a:ext>
            </a:extLst>
          </p:cNvPr>
          <p:cNvSpPr/>
          <p:nvPr/>
        </p:nvSpPr>
        <p:spPr>
          <a:xfrm flipH="1" flipV="1">
            <a:off x="10058038" y="5079155"/>
            <a:ext cx="2960979" cy="2324985"/>
          </a:xfrm>
          <a:prstGeom prst="rect">
            <a:avLst/>
          </a:prstGeom>
          <a:gradFill flip="none" rotWithShape="1">
            <a:gsLst>
              <a:gs pos="0">
                <a:srgbClr val="E6E6E6">
                  <a:alpha val="0"/>
                </a:srgbClr>
              </a:gs>
              <a:gs pos="41000">
                <a:srgbClr val="E6E6E6">
                  <a:alpha val="0"/>
                </a:srgbClr>
              </a:gs>
              <a:gs pos="78000">
                <a:srgbClr val="E6E6E6"/>
              </a:gs>
            </a:gsLst>
            <a:lin ang="2700000" scaled="1"/>
            <a:tileRect/>
          </a:gra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64A7CC3-6F05-488E-89F3-9E9F01B50CB6}"/>
              </a:ext>
            </a:extLst>
          </p:cNvPr>
          <p:cNvSpPr/>
          <p:nvPr/>
        </p:nvSpPr>
        <p:spPr>
          <a:xfrm>
            <a:off x="8662614" y="1320246"/>
            <a:ext cx="1482510" cy="527674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3EA83B-EB01-4A0A-9F03-5CEB85A2291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2044" y="-607100"/>
            <a:ext cx="9729404" cy="7699201"/>
          </a:xfrm>
          <a:prstGeom prst="parallelogram">
            <a:avLst>
              <a:gd name="adj" fmla="val 24925"/>
            </a:avLst>
          </a:prstGeom>
          <a:ln w="76200">
            <a:solidFill>
              <a:srgbClr val="426790"/>
            </a:solidFill>
          </a:ln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7910DEDD-1A29-475B-9D99-2C0ED4F82EFD}"/>
              </a:ext>
            </a:extLst>
          </p:cNvPr>
          <p:cNvSpPr txBox="1"/>
          <p:nvPr/>
        </p:nvSpPr>
        <p:spPr>
          <a:xfrm rot="17051002">
            <a:off x="8319516" y="3083907"/>
            <a:ext cx="56582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000" b="1" dirty="0">
                <a:solidFill>
                  <a:srgbClr val="426790"/>
                </a:solidFill>
                <a:latin typeface="Bahnschrift" panose="020B0502040204020203" pitchFamily="34" charset="0"/>
              </a:rPr>
              <a:t>Áldott Ünnepeket Kíván a </a:t>
            </a:r>
            <a:r>
              <a:rPr lang="hu-HU" sz="2000" b="1" dirty="0" err="1">
                <a:solidFill>
                  <a:srgbClr val="426790"/>
                </a:solidFill>
                <a:latin typeface="Bahnschrift" panose="020B0502040204020203" pitchFamily="34" charset="0"/>
              </a:rPr>
              <a:t>Székelydata</a:t>
            </a:r>
            <a:r>
              <a:rPr lang="hu-HU" sz="2000" b="1" dirty="0">
                <a:solidFill>
                  <a:srgbClr val="426790"/>
                </a:solidFill>
                <a:latin typeface="Bahnschrift" panose="020B0502040204020203" pitchFamily="34" charset="0"/>
              </a:rPr>
              <a:t>!</a:t>
            </a:r>
            <a:endParaRPr lang="hu-HU" sz="2000" b="1" i="1" dirty="0">
              <a:solidFill>
                <a:srgbClr val="426790"/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09156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BE6D0AE-E09D-422C-A655-915EAC6B82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18" t="11497" r="51205" b="35967"/>
          <a:stretch/>
        </p:blipFill>
        <p:spPr bwMode="auto">
          <a:xfrm flipH="1">
            <a:off x="7059705" y="2235945"/>
            <a:ext cx="5132294" cy="487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46B0668-7893-4C48-8D13-5BC875003E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3548" y="222080"/>
            <a:ext cx="2410908" cy="5018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738F1A5-5D61-4489-9D89-F5BF1EA5FB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2535" y="848712"/>
            <a:ext cx="2272545" cy="931490"/>
          </a:xfrm>
          <a:prstGeom prst="rect">
            <a:avLst/>
          </a:prstGeom>
        </p:spPr>
      </p:pic>
      <p:pic>
        <p:nvPicPr>
          <p:cNvPr id="31" name="Picture 2" descr="Babeș–Bolyai Tudományegyetem - LOGO">
            <a:extLst>
              <a:ext uri="{FF2B5EF4-FFF2-40B4-BE49-F238E27FC236}">
                <a16:creationId xmlns:a16="http://schemas.microsoft.com/office/drawing/2014/main" id="{0234AFB0-0B19-4BE8-AD16-4B9CF99EBE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635" y="5610784"/>
            <a:ext cx="1107210" cy="383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011E890-2CB0-4EC5-9C33-7B2F1AC584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3548" y="6072479"/>
            <a:ext cx="1279862" cy="619828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236AB292-E3F7-477A-9C74-F2192074E7F4}"/>
              </a:ext>
            </a:extLst>
          </p:cNvPr>
          <p:cNvSpPr txBox="1"/>
          <p:nvPr/>
        </p:nvSpPr>
        <p:spPr>
          <a:xfrm>
            <a:off x="243548" y="2979976"/>
            <a:ext cx="28203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000" b="1" dirty="0">
                <a:solidFill>
                  <a:srgbClr val="426790"/>
                </a:solidFill>
                <a:latin typeface="Bahnschrift" panose="020B0502040204020203" pitchFamily="34" charset="0"/>
              </a:rPr>
              <a:t>I</a:t>
            </a:r>
            <a:r>
              <a:rPr lang="en-GB" sz="2000" b="1" dirty="0">
                <a:solidFill>
                  <a:srgbClr val="426790"/>
                </a:solidFill>
                <a:latin typeface="Bahnschrift" panose="020B0502040204020203" pitchFamily="34" charset="0"/>
              </a:rPr>
              <a:t>I</a:t>
            </a:r>
            <a:r>
              <a:rPr lang="ro-RO" sz="2000" b="1" dirty="0">
                <a:solidFill>
                  <a:srgbClr val="426790"/>
                </a:solidFill>
                <a:latin typeface="Bahnschrift" panose="020B0502040204020203" pitchFamily="34" charset="0"/>
              </a:rPr>
              <a:t>. erd</a:t>
            </a:r>
            <a:r>
              <a:rPr lang="hu-HU" sz="2000" b="1" dirty="0">
                <a:solidFill>
                  <a:srgbClr val="426790"/>
                </a:solidFill>
                <a:latin typeface="Bahnschrift" panose="020B0502040204020203" pitchFamily="34" charset="0"/>
              </a:rPr>
              <a:t>élyi adatviz</a:t>
            </a:r>
            <a:br>
              <a:rPr lang="hu-HU" sz="2000" b="1" dirty="0">
                <a:solidFill>
                  <a:srgbClr val="426790"/>
                </a:solidFill>
                <a:latin typeface="Bahnschrift" panose="020B0502040204020203" pitchFamily="34" charset="0"/>
              </a:rPr>
            </a:br>
            <a:r>
              <a:rPr lang="en-GB" sz="2000" b="1" dirty="0">
                <a:solidFill>
                  <a:srgbClr val="426790"/>
                </a:solidFill>
                <a:latin typeface="Bahnschrift" panose="020B0502040204020203" pitchFamily="34" charset="0"/>
              </a:rPr>
              <a:t>mini-</a:t>
            </a:r>
            <a:r>
              <a:rPr lang="en-GB" sz="2000" b="1" dirty="0" err="1">
                <a:solidFill>
                  <a:srgbClr val="426790"/>
                </a:solidFill>
                <a:latin typeface="Bahnschrift" panose="020B0502040204020203" pitchFamily="34" charset="0"/>
              </a:rPr>
              <a:t>konferencia</a:t>
            </a:r>
            <a:endParaRPr lang="hu-HU" sz="2000" b="1" dirty="0">
              <a:solidFill>
                <a:srgbClr val="426790"/>
              </a:solidFill>
              <a:latin typeface="Bahnschrift" panose="020B0502040204020203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342136A-CC04-4C38-BB27-BC7E3FBC0C7D}"/>
              </a:ext>
            </a:extLst>
          </p:cNvPr>
          <p:cNvSpPr/>
          <p:nvPr/>
        </p:nvSpPr>
        <p:spPr>
          <a:xfrm rot="16200000" flipH="1">
            <a:off x="1282575" y="1507339"/>
            <a:ext cx="18000" cy="2160000"/>
          </a:xfrm>
          <a:prstGeom prst="rect">
            <a:avLst/>
          </a:prstGeom>
          <a:gradFill flip="none" rotWithShape="1">
            <a:gsLst>
              <a:gs pos="27000">
                <a:srgbClr val="AAAABB"/>
              </a:gs>
              <a:gs pos="76000">
                <a:srgbClr val="AAAABB"/>
              </a:gs>
              <a:gs pos="0">
                <a:schemeClr val="bg1">
                  <a:lumMod val="65000"/>
                  <a:alpha val="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72E18F5-025A-474F-A1F8-599D4F3E12D8}"/>
              </a:ext>
            </a:extLst>
          </p:cNvPr>
          <p:cNvSpPr/>
          <p:nvPr/>
        </p:nvSpPr>
        <p:spPr>
          <a:xfrm rot="16200000" flipH="1">
            <a:off x="1282575" y="3017141"/>
            <a:ext cx="18000" cy="2160000"/>
          </a:xfrm>
          <a:prstGeom prst="rect">
            <a:avLst/>
          </a:prstGeom>
          <a:gradFill flip="none" rotWithShape="1">
            <a:gsLst>
              <a:gs pos="27000">
                <a:srgbClr val="AAAABB"/>
              </a:gs>
              <a:gs pos="76000">
                <a:srgbClr val="AAAABB"/>
              </a:gs>
              <a:gs pos="0">
                <a:schemeClr val="bg1">
                  <a:lumMod val="65000"/>
                  <a:alpha val="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161D23C-43AF-41DC-894E-7093A1DFF45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50350" t="69458" r="25228" b="1778"/>
          <a:stretch/>
        </p:blipFill>
        <p:spPr>
          <a:xfrm>
            <a:off x="10145123" y="-477064"/>
            <a:ext cx="2960979" cy="232498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48835DA8-80E4-4AB3-9246-80211254E5DF}"/>
              </a:ext>
            </a:extLst>
          </p:cNvPr>
          <p:cNvSpPr/>
          <p:nvPr/>
        </p:nvSpPr>
        <p:spPr>
          <a:xfrm flipH="1">
            <a:off x="10058038" y="-360108"/>
            <a:ext cx="2960979" cy="2324985"/>
          </a:xfrm>
          <a:prstGeom prst="rect">
            <a:avLst/>
          </a:prstGeom>
          <a:gradFill flip="none" rotWithShape="1">
            <a:gsLst>
              <a:gs pos="0">
                <a:srgbClr val="E6E6E6">
                  <a:alpha val="0"/>
                </a:srgbClr>
              </a:gs>
              <a:gs pos="41000">
                <a:srgbClr val="E6E6E6">
                  <a:alpha val="0"/>
                </a:srgbClr>
              </a:gs>
              <a:gs pos="78000">
                <a:srgbClr val="E6E6E6"/>
              </a:gs>
            </a:gsLst>
            <a:lin ang="2700000" scaled="1"/>
            <a:tileRect/>
          </a:gra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65FA103-A86A-4A30-A1BA-DB45AF4BC3DC}"/>
              </a:ext>
            </a:extLst>
          </p:cNvPr>
          <p:cNvSpPr/>
          <p:nvPr/>
        </p:nvSpPr>
        <p:spPr>
          <a:xfrm>
            <a:off x="8195058" y="1942050"/>
            <a:ext cx="3996942" cy="1138773"/>
          </a:xfrm>
          <a:prstGeom prst="rect">
            <a:avLst/>
          </a:prstGeom>
          <a:gradFill flip="none" rotWithShape="1">
            <a:gsLst>
              <a:gs pos="47000">
                <a:srgbClr val="E6E6E6"/>
              </a:gs>
              <a:gs pos="100000">
                <a:srgbClr val="E6E6E6">
                  <a:alpha val="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8903EDF-E207-4BA3-90E6-33AAB57A596E}"/>
              </a:ext>
            </a:extLst>
          </p:cNvPr>
          <p:cNvSpPr/>
          <p:nvPr/>
        </p:nvSpPr>
        <p:spPr>
          <a:xfrm>
            <a:off x="8837317" y="1685234"/>
            <a:ext cx="3354683" cy="294883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539886A-0339-4FB7-8EF1-3F66EAA57752}"/>
              </a:ext>
            </a:extLst>
          </p:cNvPr>
          <p:cNvSpPr txBox="1"/>
          <p:nvPr/>
        </p:nvSpPr>
        <p:spPr>
          <a:xfrm>
            <a:off x="9156190" y="1543406"/>
            <a:ext cx="2666999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>
                <a:solidFill>
                  <a:srgbClr val="426790"/>
                </a:solidFill>
                <a:latin typeface="Bahnschrift" panose="020B0502040204020203" pitchFamily="34" charset="0"/>
              </a:rPr>
              <a:t>Simon </a:t>
            </a:r>
            <a:r>
              <a:rPr lang="en-GB" sz="2800" b="1" dirty="0" err="1">
                <a:solidFill>
                  <a:srgbClr val="426790"/>
                </a:solidFill>
                <a:latin typeface="Bahnschrift" panose="020B0502040204020203" pitchFamily="34" charset="0"/>
              </a:rPr>
              <a:t>Levente</a:t>
            </a:r>
            <a:endParaRPr lang="hu-HU" sz="2800" b="1" dirty="0">
              <a:solidFill>
                <a:srgbClr val="426790"/>
              </a:solidFill>
              <a:latin typeface="Bahnschrift" panose="020B0502040204020203" pitchFamily="34" charset="0"/>
            </a:endParaRPr>
          </a:p>
          <a:p>
            <a:pPr algn="ctr"/>
            <a:r>
              <a:rPr lang="en-GB" sz="2000" b="1" dirty="0" err="1">
                <a:solidFill>
                  <a:srgbClr val="426790"/>
                </a:solidFill>
                <a:latin typeface="Bahnschrift" panose="020B0502040204020203" pitchFamily="34" charset="0"/>
              </a:rPr>
              <a:t>Doktorandusz</a:t>
            </a:r>
            <a:endParaRPr lang="hu-HU" sz="2000" b="1" dirty="0">
              <a:solidFill>
                <a:srgbClr val="426790"/>
              </a:solidFill>
              <a:latin typeface="Bahnschrift" panose="020B0502040204020203" pitchFamily="34" charset="0"/>
            </a:endParaRPr>
          </a:p>
          <a:p>
            <a:pPr algn="ctr"/>
            <a:r>
              <a:rPr lang="en-GB" sz="2000" b="1" i="1" dirty="0">
                <a:solidFill>
                  <a:srgbClr val="426790"/>
                </a:solidFill>
                <a:latin typeface="Bahnschrift" panose="020B0502040204020203" pitchFamily="34" charset="0"/>
              </a:rPr>
              <a:t>BBTE Mat-Inf</a:t>
            </a:r>
            <a:r>
              <a:rPr lang="hu-HU" sz="2000" b="1" i="1" dirty="0">
                <a:solidFill>
                  <a:srgbClr val="426790"/>
                </a:solidFill>
                <a:latin typeface="Bahnschrift" panose="020B0502040204020203" pitchFamily="34" charset="0"/>
              </a:rPr>
              <a:t>ó Kar</a:t>
            </a:r>
            <a:endParaRPr lang="hu-HU" sz="2800" b="1" i="1" dirty="0">
              <a:solidFill>
                <a:srgbClr val="426790"/>
              </a:solidFill>
              <a:latin typeface="Bahnschrift" panose="020B0502040204020203" pitchFamily="34" charset="0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D835B157-C823-4BA0-BF62-7EF8EB07A834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60" t="-1" r="29965" b="-4"/>
          <a:stretch/>
        </p:blipFill>
        <p:spPr>
          <a:xfrm>
            <a:off x="1976718" y="-870"/>
            <a:ext cx="7454562" cy="6858870"/>
          </a:xfrm>
          <a:prstGeom prst="parallelogram">
            <a:avLst>
              <a:gd name="adj" fmla="val 24925"/>
            </a:avLst>
          </a:prstGeom>
          <a:ln w="76200">
            <a:solidFill>
              <a:srgbClr val="426790"/>
            </a:solidFill>
          </a:ln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9C9AC5A8-F9B9-4280-A13A-0202FFF90DF8}"/>
              </a:ext>
            </a:extLst>
          </p:cNvPr>
          <p:cNvSpPr txBox="1"/>
          <p:nvPr/>
        </p:nvSpPr>
        <p:spPr>
          <a:xfrm>
            <a:off x="3612001" y="494952"/>
            <a:ext cx="56582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000" b="1" dirty="0">
                <a:solidFill>
                  <a:srgbClr val="426790"/>
                </a:solidFill>
                <a:latin typeface="Bahnschrift" panose="020B0502040204020203" pitchFamily="34" charset="0"/>
              </a:rPr>
              <a:t>Társadalmi hálózatok vizualizációja: </a:t>
            </a:r>
            <a:br>
              <a:rPr lang="hu-HU" sz="2000" b="1" dirty="0">
                <a:solidFill>
                  <a:srgbClr val="426790"/>
                </a:solidFill>
                <a:latin typeface="Bahnschrift" panose="020B0502040204020203" pitchFamily="34" charset="0"/>
              </a:rPr>
            </a:br>
            <a:r>
              <a:rPr lang="hu-HU" sz="2000" b="1" dirty="0">
                <a:solidFill>
                  <a:srgbClr val="426790"/>
                </a:solidFill>
                <a:latin typeface="Bahnschrift" panose="020B0502040204020203" pitchFamily="34" charset="0"/>
              </a:rPr>
              <a:t>az El </a:t>
            </a:r>
            <a:r>
              <a:rPr lang="hu-HU" sz="2000" b="1" dirty="0" err="1">
                <a:solidFill>
                  <a:srgbClr val="426790"/>
                </a:solidFill>
                <a:latin typeface="Bahnschrift" panose="020B0502040204020203" pitchFamily="34" charset="0"/>
              </a:rPr>
              <a:t>Clásicotól</a:t>
            </a:r>
            <a:r>
              <a:rPr lang="hu-HU" sz="2000" b="1" dirty="0">
                <a:solidFill>
                  <a:srgbClr val="426790"/>
                </a:solidFill>
                <a:latin typeface="Bahnschrift" panose="020B0502040204020203" pitchFamily="34" charset="0"/>
              </a:rPr>
              <a:t> a Dalfutár dalokig</a:t>
            </a:r>
            <a:endParaRPr lang="hu-HU" sz="2000" b="1" i="1" dirty="0">
              <a:solidFill>
                <a:srgbClr val="426790"/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73354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BE6D0AE-E09D-422C-A655-915EAC6B82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190126" y="3188347"/>
            <a:ext cx="4001511" cy="4001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46B0668-7893-4C48-8D13-5BC875003E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3548" y="222080"/>
            <a:ext cx="2410908" cy="5018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738F1A5-5D61-4489-9D89-F5BF1EA5FB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2535" y="848712"/>
            <a:ext cx="2272545" cy="931490"/>
          </a:xfrm>
          <a:prstGeom prst="rect">
            <a:avLst/>
          </a:prstGeom>
        </p:spPr>
      </p:pic>
      <p:pic>
        <p:nvPicPr>
          <p:cNvPr id="31" name="Picture 2" descr="Babeș–Bolyai Tudományegyetem - LOGO">
            <a:extLst>
              <a:ext uri="{FF2B5EF4-FFF2-40B4-BE49-F238E27FC236}">
                <a16:creationId xmlns:a16="http://schemas.microsoft.com/office/drawing/2014/main" id="{0234AFB0-0B19-4BE8-AD16-4B9CF99EBE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635" y="5610784"/>
            <a:ext cx="1107210" cy="383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011E890-2CB0-4EC5-9C33-7B2F1AC584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3548" y="6072479"/>
            <a:ext cx="1279862" cy="619828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236AB292-E3F7-477A-9C74-F2192074E7F4}"/>
              </a:ext>
            </a:extLst>
          </p:cNvPr>
          <p:cNvSpPr txBox="1"/>
          <p:nvPr/>
        </p:nvSpPr>
        <p:spPr>
          <a:xfrm>
            <a:off x="243548" y="2979976"/>
            <a:ext cx="28203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000" b="1" dirty="0">
                <a:solidFill>
                  <a:srgbClr val="426790"/>
                </a:solidFill>
                <a:latin typeface="Bahnschrift" panose="020B0502040204020203" pitchFamily="34" charset="0"/>
              </a:rPr>
              <a:t>I</a:t>
            </a:r>
            <a:r>
              <a:rPr lang="en-GB" sz="2000" b="1" dirty="0">
                <a:solidFill>
                  <a:srgbClr val="426790"/>
                </a:solidFill>
                <a:latin typeface="Bahnschrift" panose="020B0502040204020203" pitchFamily="34" charset="0"/>
              </a:rPr>
              <a:t>I</a:t>
            </a:r>
            <a:r>
              <a:rPr lang="ro-RO" sz="2000" b="1" dirty="0">
                <a:solidFill>
                  <a:srgbClr val="426790"/>
                </a:solidFill>
                <a:latin typeface="Bahnschrift" panose="020B0502040204020203" pitchFamily="34" charset="0"/>
              </a:rPr>
              <a:t>. erd</a:t>
            </a:r>
            <a:r>
              <a:rPr lang="hu-HU" sz="2000" b="1" dirty="0">
                <a:solidFill>
                  <a:srgbClr val="426790"/>
                </a:solidFill>
                <a:latin typeface="Bahnschrift" panose="020B0502040204020203" pitchFamily="34" charset="0"/>
              </a:rPr>
              <a:t>élyi adatviz</a:t>
            </a:r>
            <a:br>
              <a:rPr lang="hu-HU" sz="2000" b="1" dirty="0">
                <a:solidFill>
                  <a:srgbClr val="426790"/>
                </a:solidFill>
                <a:latin typeface="Bahnschrift" panose="020B0502040204020203" pitchFamily="34" charset="0"/>
              </a:rPr>
            </a:br>
            <a:r>
              <a:rPr lang="en-GB" sz="2000" b="1" dirty="0">
                <a:solidFill>
                  <a:srgbClr val="426790"/>
                </a:solidFill>
                <a:latin typeface="Bahnschrift" panose="020B0502040204020203" pitchFamily="34" charset="0"/>
              </a:rPr>
              <a:t>mini-</a:t>
            </a:r>
            <a:r>
              <a:rPr lang="en-GB" sz="2000" b="1" dirty="0" err="1">
                <a:solidFill>
                  <a:srgbClr val="426790"/>
                </a:solidFill>
                <a:latin typeface="Bahnschrift" panose="020B0502040204020203" pitchFamily="34" charset="0"/>
              </a:rPr>
              <a:t>konferencia</a:t>
            </a:r>
            <a:endParaRPr lang="hu-HU" sz="2000" b="1" dirty="0">
              <a:solidFill>
                <a:srgbClr val="426790"/>
              </a:solidFill>
              <a:latin typeface="Bahnschrift" panose="020B0502040204020203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342136A-CC04-4C38-BB27-BC7E3FBC0C7D}"/>
              </a:ext>
            </a:extLst>
          </p:cNvPr>
          <p:cNvSpPr/>
          <p:nvPr/>
        </p:nvSpPr>
        <p:spPr>
          <a:xfrm rot="16200000" flipH="1">
            <a:off x="1282575" y="1507339"/>
            <a:ext cx="18000" cy="2160000"/>
          </a:xfrm>
          <a:prstGeom prst="rect">
            <a:avLst/>
          </a:prstGeom>
          <a:gradFill flip="none" rotWithShape="1">
            <a:gsLst>
              <a:gs pos="27000">
                <a:srgbClr val="AAAABB"/>
              </a:gs>
              <a:gs pos="76000">
                <a:srgbClr val="AAAABB"/>
              </a:gs>
              <a:gs pos="0">
                <a:schemeClr val="bg1">
                  <a:lumMod val="65000"/>
                  <a:alpha val="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72E18F5-025A-474F-A1F8-599D4F3E12D8}"/>
              </a:ext>
            </a:extLst>
          </p:cNvPr>
          <p:cNvSpPr/>
          <p:nvPr/>
        </p:nvSpPr>
        <p:spPr>
          <a:xfrm rot="16200000" flipH="1">
            <a:off x="1282575" y="3017141"/>
            <a:ext cx="18000" cy="2160000"/>
          </a:xfrm>
          <a:prstGeom prst="rect">
            <a:avLst/>
          </a:prstGeom>
          <a:gradFill flip="none" rotWithShape="1">
            <a:gsLst>
              <a:gs pos="27000">
                <a:srgbClr val="AAAABB"/>
              </a:gs>
              <a:gs pos="76000">
                <a:srgbClr val="AAAABB"/>
              </a:gs>
              <a:gs pos="0">
                <a:schemeClr val="bg1">
                  <a:lumMod val="65000"/>
                  <a:alpha val="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161D23C-43AF-41DC-894E-7093A1DFF45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50350" t="69458" r="25228" b="1778"/>
          <a:stretch/>
        </p:blipFill>
        <p:spPr>
          <a:xfrm>
            <a:off x="10145123" y="-477064"/>
            <a:ext cx="2960979" cy="232498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48835DA8-80E4-4AB3-9246-80211254E5DF}"/>
              </a:ext>
            </a:extLst>
          </p:cNvPr>
          <p:cNvSpPr/>
          <p:nvPr/>
        </p:nvSpPr>
        <p:spPr>
          <a:xfrm flipH="1">
            <a:off x="10058038" y="-360108"/>
            <a:ext cx="2960979" cy="2324985"/>
          </a:xfrm>
          <a:prstGeom prst="rect">
            <a:avLst/>
          </a:prstGeom>
          <a:gradFill flip="none" rotWithShape="1">
            <a:gsLst>
              <a:gs pos="0">
                <a:srgbClr val="E6E6E6">
                  <a:alpha val="0"/>
                </a:srgbClr>
              </a:gs>
              <a:gs pos="41000">
                <a:srgbClr val="E6E6E6">
                  <a:alpha val="0"/>
                </a:srgbClr>
              </a:gs>
              <a:gs pos="78000">
                <a:srgbClr val="E6E6E6"/>
              </a:gs>
            </a:gsLst>
            <a:lin ang="2700000" scaled="1"/>
            <a:tileRect/>
          </a:gra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65FA103-A86A-4A30-A1BA-DB45AF4BC3DC}"/>
              </a:ext>
            </a:extLst>
          </p:cNvPr>
          <p:cNvSpPr/>
          <p:nvPr/>
        </p:nvSpPr>
        <p:spPr>
          <a:xfrm>
            <a:off x="8195058" y="3056152"/>
            <a:ext cx="3996942" cy="991326"/>
          </a:xfrm>
          <a:prstGeom prst="rect">
            <a:avLst/>
          </a:prstGeom>
          <a:gradFill flip="none" rotWithShape="1">
            <a:gsLst>
              <a:gs pos="47000">
                <a:srgbClr val="E6E6E6"/>
              </a:gs>
              <a:gs pos="100000">
                <a:srgbClr val="E6E6E6">
                  <a:alpha val="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8903EDF-E207-4BA3-90E6-33AAB57A596E}"/>
              </a:ext>
            </a:extLst>
          </p:cNvPr>
          <p:cNvSpPr/>
          <p:nvPr/>
        </p:nvSpPr>
        <p:spPr>
          <a:xfrm>
            <a:off x="8837317" y="1685234"/>
            <a:ext cx="3354683" cy="294883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8283745-7BF3-4540-A42A-43CE807640B7}"/>
              </a:ext>
            </a:extLst>
          </p:cNvPr>
          <p:cNvSpPr/>
          <p:nvPr/>
        </p:nvSpPr>
        <p:spPr>
          <a:xfrm rot="10800000">
            <a:off x="8202177" y="6073367"/>
            <a:ext cx="3996942" cy="1138773"/>
          </a:xfrm>
          <a:prstGeom prst="rect">
            <a:avLst/>
          </a:prstGeom>
          <a:gradFill flip="none" rotWithShape="1">
            <a:gsLst>
              <a:gs pos="47000">
                <a:srgbClr val="E6E6E6"/>
              </a:gs>
              <a:gs pos="100000">
                <a:srgbClr val="E6E6E6">
                  <a:alpha val="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DA3B753-AF49-41A3-8B25-705230970CB7}"/>
              </a:ext>
            </a:extLst>
          </p:cNvPr>
          <p:cNvSpPr/>
          <p:nvPr/>
        </p:nvSpPr>
        <p:spPr>
          <a:xfrm rot="16200000">
            <a:off x="6282287" y="5344839"/>
            <a:ext cx="3996942" cy="263451"/>
          </a:xfrm>
          <a:prstGeom prst="rect">
            <a:avLst/>
          </a:prstGeom>
          <a:gradFill flip="none" rotWithShape="1">
            <a:gsLst>
              <a:gs pos="47000">
                <a:srgbClr val="E6E6E6"/>
              </a:gs>
              <a:gs pos="100000">
                <a:srgbClr val="E6E6E6">
                  <a:alpha val="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D835B157-C823-4BA0-BF62-7EF8EB07A834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86" r="13644" b="2"/>
          <a:stretch/>
        </p:blipFill>
        <p:spPr>
          <a:xfrm>
            <a:off x="1852045" y="-80363"/>
            <a:ext cx="7184323" cy="6974822"/>
          </a:xfrm>
          <a:prstGeom prst="parallelogram">
            <a:avLst>
              <a:gd name="adj" fmla="val 24925"/>
            </a:avLst>
          </a:prstGeom>
          <a:ln w="76200">
            <a:solidFill>
              <a:srgbClr val="426790"/>
            </a:solidFill>
          </a:ln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B705D105-C6CA-4C03-A022-FD5E92AF128F}"/>
              </a:ext>
            </a:extLst>
          </p:cNvPr>
          <p:cNvSpPr txBox="1"/>
          <p:nvPr/>
        </p:nvSpPr>
        <p:spPr>
          <a:xfrm>
            <a:off x="8931863" y="1857897"/>
            <a:ext cx="2666999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426790"/>
                </a:solidFill>
                <a:latin typeface="Bahnschrift" panose="020B0502040204020203" pitchFamily="34" charset="0"/>
              </a:rPr>
              <a:t>20:</a:t>
            </a:r>
            <a:r>
              <a:rPr lang="hu-HU" sz="2800" b="1" dirty="0">
                <a:solidFill>
                  <a:srgbClr val="426790"/>
                </a:solidFill>
                <a:latin typeface="Bahnschrift" panose="020B0502040204020203" pitchFamily="34" charset="0"/>
              </a:rPr>
              <a:t>1</a:t>
            </a:r>
            <a:r>
              <a:rPr lang="en-US" sz="2800" b="1" dirty="0">
                <a:solidFill>
                  <a:srgbClr val="426790"/>
                </a:solidFill>
                <a:latin typeface="Bahnschrift" panose="020B0502040204020203" pitchFamily="34" charset="0"/>
              </a:rPr>
              <a:t>0 </a:t>
            </a:r>
            <a:r>
              <a:rPr lang="hu-HU" sz="2800" b="1" dirty="0">
                <a:solidFill>
                  <a:srgbClr val="426790"/>
                </a:solidFill>
                <a:latin typeface="Bahnschrift" panose="020B0502040204020203" pitchFamily="34" charset="0"/>
              </a:rPr>
              <a:t>óra</a:t>
            </a:r>
          </a:p>
          <a:p>
            <a:pPr algn="ctr"/>
            <a:r>
              <a:rPr lang="hu-HU" sz="2000" b="1" dirty="0">
                <a:solidFill>
                  <a:srgbClr val="426790"/>
                </a:solidFill>
                <a:latin typeface="Bahnschrift" panose="020B0502040204020203" pitchFamily="34" charset="0"/>
              </a:rPr>
              <a:t>Laser-Tag Cluj Aréna</a:t>
            </a:r>
          </a:p>
          <a:p>
            <a:pPr algn="ctr"/>
            <a:r>
              <a:rPr lang="hu-HU" sz="2000" b="1" i="1" dirty="0">
                <a:solidFill>
                  <a:srgbClr val="426790"/>
                </a:solidFill>
                <a:latin typeface="Bahnschrift" panose="020B0502040204020203" pitchFamily="34" charset="0"/>
              </a:rPr>
              <a:t>Traian Vuia utca 208</a:t>
            </a:r>
          </a:p>
        </p:txBody>
      </p:sp>
    </p:spTree>
    <p:extLst>
      <p:ext uri="{BB962C8B-B14F-4D97-AF65-F5344CB8AC3E}">
        <p14:creationId xmlns:p14="http://schemas.microsoft.com/office/powerpoint/2010/main" val="19778677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F46B0668-7893-4C48-8D13-5BC875003E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3548" y="222080"/>
            <a:ext cx="2410908" cy="5018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738F1A5-5D61-4489-9D89-F5BF1EA5FB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535" y="848712"/>
            <a:ext cx="2272545" cy="931490"/>
          </a:xfrm>
          <a:prstGeom prst="rect">
            <a:avLst/>
          </a:prstGeom>
        </p:spPr>
      </p:pic>
      <p:pic>
        <p:nvPicPr>
          <p:cNvPr id="31" name="Picture 2" descr="Babeș–Bolyai Tudományegyetem - LOGO">
            <a:extLst>
              <a:ext uri="{FF2B5EF4-FFF2-40B4-BE49-F238E27FC236}">
                <a16:creationId xmlns:a16="http://schemas.microsoft.com/office/drawing/2014/main" id="{0234AFB0-0B19-4BE8-AD16-4B9CF99EBE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662" y="4941309"/>
            <a:ext cx="1107210" cy="383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011E890-2CB0-4EC5-9C33-7B2F1AC584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1575" y="5403004"/>
            <a:ext cx="1279862" cy="619828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236AB292-E3F7-477A-9C74-F2192074E7F4}"/>
              </a:ext>
            </a:extLst>
          </p:cNvPr>
          <p:cNvSpPr txBox="1"/>
          <p:nvPr/>
        </p:nvSpPr>
        <p:spPr>
          <a:xfrm>
            <a:off x="243548" y="2979976"/>
            <a:ext cx="28203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000" b="1" dirty="0">
                <a:solidFill>
                  <a:srgbClr val="426790"/>
                </a:solidFill>
                <a:latin typeface="Bahnschrift" panose="020B0502040204020203" pitchFamily="34" charset="0"/>
              </a:rPr>
              <a:t>I</a:t>
            </a:r>
            <a:r>
              <a:rPr lang="en-GB" sz="2000" b="1" dirty="0">
                <a:solidFill>
                  <a:srgbClr val="426790"/>
                </a:solidFill>
                <a:latin typeface="Bahnschrift" panose="020B0502040204020203" pitchFamily="34" charset="0"/>
              </a:rPr>
              <a:t>I</a:t>
            </a:r>
            <a:r>
              <a:rPr lang="ro-RO" sz="2000" b="1" dirty="0">
                <a:solidFill>
                  <a:srgbClr val="426790"/>
                </a:solidFill>
                <a:latin typeface="Bahnschrift" panose="020B0502040204020203" pitchFamily="34" charset="0"/>
              </a:rPr>
              <a:t>. erd</a:t>
            </a:r>
            <a:r>
              <a:rPr lang="hu-HU" sz="2000" b="1" dirty="0">
                <a:solidFill>
                  <a:srgbClr val="426790"/>
                </a:solidFill>
                <a:latin typeface="Bahnschrift" panose="020B0502040204020203" pitchFamily="34" charset="0"/>
              </a:rPr>
              <a:t>élyi adatviz</a:t>
            </a:r>
            <a:br>
              <a:rPr lang="hu-HU" sz="2000" b="1" dirty="0">
                <a:solidFill>
                  <a:srgbClr val="426790"/>
                </a:solidFill>
                <a:latin typeface="Bahnschrift" panose="020B0502040204020203" pitchFamily="34" charset="0"/>
              </a:rPr>
            </a:br>
            <a:r>
              <a:rPr lang="en-GB" sz="2000" b="1" dirty="0">
                <a:solidFill>
                  <a:srgbClr val="426790"/>
                </a:solidFill>
                <a:latin typeface="Bahnschrift" panose="020B0502040204020203" pitchFamily="34" charset="0"/>
              </a:rPr>
              <a:t>mini-</a:t>
            </a:r>
            <a:r>
              <a:rPr lang="en-GB" sz="2000" b="1" dirty="0" err="1">
                <a:solidFill>
                  <a:srgbClr val="426790"/>
                </a:solidFill>
                <a:latin typeface="Bahnschrift" panose="020B0502040204020203" pitchFamily="34" charset="0"/>
              </a:rPr>
              <a:t>konferencia</a:t>
            </a:r>
            <a:endParaRPr lang="hu-HU" sz="2000" b="1" dirty="0">
              <a:solidFill>
                <a:srgbClr val="426790"/>
              </a:solidFill>
              <a:latin typeface="Bahnschrift" panose="020B0502040204020203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342136A-CC04-4C38-BB27-BC7E3FBC0C7D}"/>
              </a:ext>
            </a:extLst>
          </p:cNvPr>
          <p:cNvSpPr/>
          <p:nvPr/>
        </p:nvSpPr>
        <p:spPr>
          <a:xfrm rot="16200000" flipH="1">
            <a:off x="1282575" y="1507339"/>
            <a:ext cx="18000" cy="2160000"/>
          </a:xfrm>
          <a:prstGeom prst="rect">
            <a:avLst/>
          </a:prstGeom>
          <a:gradFill flip="none" rotWithShape="1">
            <a:gsLst>
              <a:gs pos="27000">
                <a:srgbClr val="AAAABB"/>
              </a:gs>
              <a:gs pos="76000">
                <a:srgbClr val="AAAABB"/>
              </a:gs>
              <a:gs pos="0">
                <a:schemeClr val="bg1">
                  <a:lumMod val="65000"/>
                  <a:alpha val="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72E18F5-025A-474F-A1F8-599D4F3E12D8}"/>
              </a:ext>
            </a:extLst>
          </p:cNvPr>
          <p:cNvSpPr/>
          <p:nvPr/>
        </p:nvSpPr>
        <p:spPr>
          <a:xfrm rot="16200000" flipH="1">
            <a:off x="1282575" y="3017141"/>
            <a:ext cx="18000" cy="2160000"/>
          </a:xfrm>
          <a:prstGeom prst="rect">
            <a:avLst/>
          </a:prstGeom>
          <a:gradFill flip="none" rotWithShape="1">
            <a:gsLst>
              <a:gs pos="27000">
                <a:srgbClr val="AAAABB"/>
              </a:gs>
              <a:gs pos="76000">
                <a:srgbClr val="AAAABB"/>
              </a:gs>
              <a:gs pos="0">
                <a:schemeClr val="bg1">
                  <a:lumMod val="65000"/>
                  <a:alpha val="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161D23C-43AF-41DC-894E-7093A1DFF45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0350" t="69458" r="25228" b="1778"/>
          <a:stretch/>
        </p:blipFill>
        <p:spPr>
          <a:xfrm>
            <a:off x="10145123" y="-477064"/>
            <a:ext cx="2960979" cy="232498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48835DA8-80E4-4AB3-9246-80211254E5DF}"/>
              </a:ext>
            </a:extLst>
          </p:cNvPr>
          <p:cNvSpPr/>
          <p:nvPr/>
        </p:nvSpPr>
        <p:spPr>
          <a:xfrm flipH="1">
            <a:off x="10058038" y="-360108"/>
            <a:ext cx="2960979" cy="2324985"/>
          </a:xfrm>
          <a:prstGeom prst="rect">
            <a:avLst/>
          </a:prstGeom>
          <a:gradFill flip="none" rotWithShape="1">
            <a:gsLst>
              <a:gs pos="0">
                <a:srgbClr val="E6E6E6">
                  <a:alpha val="0"/>
                </a:srgbClr>
              </a:gs>
              <a:gs pos="41000">
                <a:srgbClr val="E6E6E6">
                  <a:alpha val="0"/>
                </a:srgbClr>
              </a:gs>
              <a:gs pos="78000">
                <a:srgbClr val="E6E6E6"/>
              </a:gs>
            </a:gsLst>
            <a:lin ang="2700000" scaled="1"/>
            <a:tileRect/>
          </a:gra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8903EDF-E207-4BA3-90E6-33AAB57A596E}"/>
              </a:ext>
            </a:extLst>
          </p:cNvPr>
          <p:cNvSpPr/>
          <p:nvPr/>
        </p:nvSpPr>
        <p:spPr>
          <a:xfrm>
            <a:off x="8837317" y="1685234"/>
            <a:ext cx="3354683" cy="294883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A7E9579-A45C-4521-ABB5-D0F76BD730EC}"/>
              </a:ext>
            </a:extLst>
          </p:cNvPr>
          <p:cNvGrpSpPr/>
          <p:nvPr/>
        </p:nvGrpSpPr>
        <p:grpSpPr>
          <a:xfrm>
            <a:off x="8240318" y="2578339"/>
            <a:ext cx="4050087" cy="4418884"/>
            <a:chOff x="8149032" y="3056152"/>
            <a:chExt cx="4050087" cy="4418884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8BE6D0AE-E09D-422C-A655-915EAC6B82C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8190126" y="3188347"/>
              <a:ext cx="4001511" cy="40015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365FA103-A86A-4A30-A1BA-DB45AF4BC3DC}"/>
                </a:ext>
              </a:extLst>
            </p:cNvPr>
            <p:cNvSpPr/>
            <p:nvPr/>
          </p:nvSpPr>
          <p:spPr>
            <a:xfrm>
              <a:off x="8195058" y="3056152"/>
              <a:ext cx="3996942" cy="991326"/>
            </a:xfrm>
            <a:prstGeom prst="rect">
              <a:avLst/>
            </a:prstGeom>
            <a:gradFill flip="none" rotWithShape="1">
              <a:gsLst>
                <a:gs pos="47000">
                  <a:srgbClr val="E6E6E6"/>
                </a:gs>
                <a:gs pos="100000">
                  <a:srgbClr val="E6E6E6">
                    <a:alpha val="0"/>
                  </a:srgbClr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8283745-7BF3-4540-A42A-43CE807640B7}"/>
                </a:ext>
              </a:extLst>
            </p:cNvPr>
            <p:cNvSpPr/>
            <p:nvPr/>
          </p:nvSpPr>
          <p:spPr>
            <a:xfrm rot="10800000">
              <a:off x="8202177" y="6073367"/>
              <a:ext cx="3996942" cy="1138773"/>
            </a:xfrm>
            <a:prstGeom prst="rect">
              <a:avLst/>
            </a:prstGeom>
            <a:gradFill flip="none" rotWithShape="1">
              <a:gsLst>
                <a:gs pos="47000">
                  <a:srgbClr val="E6E6E6"/>
                </a:gs>
                <a:gs pos="100000">
                  <a:srgbClr val="E6E6E6">
                    <a:alpha val="0"/>
                  </a:srgbClr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0DA3B753-AF49-41A3-8B25-705230970CB7}"/>
                </a:ext>
              </a:extLst>
            </p:cNvPr>
            <p:cNvSpPr/>
            <p:nvPr/>
          </p:nvSpPr>
          <p:spPr>
            <a:xfrm rot="16200000">
              <a:off x="6282287" y="5344839"/>
              <a:ext cx="3996942" cy="263451"/>
            </a:xfrm>
            <a:prstGeom prst="rect">
              <a:avLst/>
            </a:prstGeom>
            <a:gradFill flip="none" rotWithShape="1">
              <a:gsLst>
                <a:gs pos="47000">
                  <a:srgbClr val="E6E6E6"/>
                </a:gs>
                <a:gs pos="100000">
                  <a:srgbClr val="E6E6E6">
                    <a:alpha val="0"/>
                  </a:srgbClr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26" name="Picture 25">
            <a:extLst>
              <a:ext uri="{FF2B5EF4-FFF2-40B4-BE49-F238E27FC236}">
                <a16:creationId xmlns:a16="http://schemas.microsoft.com/office/drawing/2014/main" id="{D835B157-C823-4BA0-BF62-7EF8EB07A834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80" t="4790" r="15650" b="-4788"/>
          <a:stretch/>
        </p:blipFill>
        <p:spPr>
          <a:xfrm>
            <a:off x="1852045" y="-80363"/>
            <a:ext cx="7184323" cy="6974822"/>
          </a:xfrm>
          <a:prstGeom prst="parallelogram">
            <a:avLst>
              <a:gd name="adj" fmla="val 24925"/>
            </a:avLst>
          </a:prstGeom>
          <a:ln w="76200">
            <a:solidFill>
              <a:srgbClr val="426790"/>
            </a:solidFill>
          </a:ln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B705D105-C6CA-4C03-A022-FD5E92AF128F}"/>
              </a:ext>
            </a:extLst>
          </p:cNvPr>
          <p:cNvSpPr txBox="1"/>
          <p:nvPr/>
        </p:nvSpPr>
        <p:spPr>
          <a:xfrm>
            <a:off x="8948667" y="1571761"/>
            <a:ext cx="2666999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426790"/>
                </a:solidFill>
                <a:latin typeface="Bahnschrift" panose="020B0502040204020203" pitchFamily="34" charset="0"/>
              </a:rPr>
              <a:t>20:</a:t>
            </a:r>
            <a:r>
              <a:rPr lang="hu-HU" sz="2800" b="1" dirty="0">
                <a:solidFill>
                  <a:srgbClr val="426790"/>
                </a:solidFill>
                <a:latin typeface="Bahnschrift" panose="020B0502040204020203" pitchFamily="34" charset="0"/>
              </a:rPr>
              <a:t>1</a:t>
            </a:r>
            <a:r>
              <a:rPr lang="en-US" sz="2800" b="1" dirty="0">
                <a:solidFill>
                  <a:srgbClr val="426790"/>
                </a:solidFill>
                <a:latin typeface="Bahnschrift" panose="020B0502040204020203" pitchFamily="34" charset="0"/>
              </a:rPr>
              <a:t>0 </a:t>
            </a:r>
            <a:r>
              <a:rPr lang="hu-HU" sz="2800" b="1" dirty="0">
                <a:solidFill>
                  <a:srgbClr val="426790"/>
                </a:solidFill>
                <a:latin typeface="Bahnschrift" panose="020B0502040204020203" pitchFamily="34" charset="0"/>
              </a:rPr>
              <a:t>óra</a:t>
            </a:r>
          </a:p>
          <a:p>
            <a:pPr algn="ctr"/>
            <a:r>
              <a:rPr lang="hu-HU" sz="2000" b="1" dirty="0">
                <a:solidFill>
                  <a:srgbClr val="426790"/>
                </a:solidFill>
                <a:latin typeface="Bahnschrift" panose="020B0502040204020203" pitchFamily="34" charset="0"/>
              </a:rPr>
              <a:t>Laser-Tag Cluj Aréna</a:t>
            </a:r>
          </a:p>
          <a:p>
            <a:pPr algn="ctr"/>
            <a:r>
              <a:rPr lang="hu-HU" sz="2000" b="1" i="1" dirty="0">
                <a:solidFill>
                  <a:srgbClr val="426790"/>
                </a:solidFill>
                <a:latin typeface="Bahnschrift" panose="020B0502040204020203" pitchFamily="34" charset="0"/>
              </a:rPr>
              <a:t>Traian Vuia utca 208</a:t>
            </a:r>
          </a:p>
        </p:txBody>
      </p:sp>
    </p:spTree>
    <p:extLst>
      <p:ext uri="{BB962C8B-B14F-4D97-AF65-F5344CB8AC3E}">
        <p14:creationId xmlns:p14="http://schemas.microsoft.com/office/powerpoint/2010/main" val="20168857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BE6D0AE-E09D-422C-A655-915EAC6B82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723712" y="2839331"/>
            <a:ext cx="4527071" cy="4527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46B0668-7893-4C48-8D13-5BC875003E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3548" y="222080"/>
            <a:ext cx="2410908" cy="5018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738F1A5-5D61-4489-9D89-F5BF1EA5FB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2535" y="848712"/>
            <a:ext cx="2272545" cy="931490"/>
          </a:xfrm>
          <a:prstGeom prst="rect">
            <a:avLst/>
          </a:prstGeom>
        </p:spPr>
      </p:pic>
      <p:pic>
        <p:nvPicPr>
          <p:cNvPr id="31" name="Picture 2" descr="Babeș–Bolyai Tudományegyetem - LOGO">
            <a:extLst>
              <a:ext uri="{FF2B5EF4-FFF2-40B4-BE49-F238E27FC236}">
                <a16:creationId xmlns:a16="http://schemas.microsoft.com/office/drawing/2014/main" id="{0234AFB0-0B19-4BE8-AD16-4B9CF99EBE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635" y="5610784"/>
            <a:ext cx="1107210" cy="383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011E890-2CB0-4EC5-9C33-7B2F1AC584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3548" y="6072479"/>
            <a:ext cx="1279862" cy="619828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236AB292-E3F7-477A-9C74-F2192074E7F4}"/>
              </a:ext>
            </a:extLst>
          </p:cNvPr>
          <p:cNvSpPr txBox="1"/>
          <p:nvPr/>
        </p:nvSpPr>
        <p:spPr>
          <a:xfrm>
            <a:off x="243548" y="2979976"/>
            <a:ext cx="28203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000" b="1" dirty="0">
                <a:solidFill>
                  <a:srgbClr val="426790"/>
                </a:solidFill>
                <a:latin typeface="Bahnschrift" panose="020B0502040204020203" pitchFamily="34" charset="0"/>
              </a:rPr>
              <a:t>I</a:t>
            </a:r>
            <a:r>
              <a:rPr lang="en-GB" sz="2000" b="1" dirty="0">
                <a:solidFill>
                  <a:srgbClr val="426790"/>
                </a:solidFill>
                <a:latin typeface="Bahnschrift" panose="020B0502040204020203" pitchFamily="34" charset="0"/>
              </a:rPr>
              <a:t>I</a:t>
            </a:r>
            <a:r>
              <a:rPr lang="ro-RO" sz="2000" b="1" dirty="0">
                <a:solidFill>
                  <a:srgbClr val="426790"/>
                </a:solidFill>
                <a:latin typeface="Bahnschrift" panose="020B0502040204020203" pitchFamily="34" charset="0"/>
              </a:rPr>
              <a:t>. erd</a:t>
            </a:r>
            <a:r>
              <a:rPr lang="hu-HU" sz="2000" b="1" dirty="0">
                <a:solidFill>
                  <a:srgbClr val="426790"/>
                </a:solidFill>
                <a:latin typeface="Bahnschrift" panose="020B0502040204020203" pitchFamily="34" charset="0"/>
              </a:rPr>
              <a:t>élyi adatviz</a:t>
            </a:r>
            <a:br>
              <a:rPr lang="hu-HU" sz="2000" b="1" dirty="0">
                <a:solidFill>
                  <a:srgbClr val="426790"/>
                </a:solidFill>
                <a:latin typeface="Bahnschrift" panose="020B0502040204020203" pitchFamily="34" charset="0"/>
              </a:rPr>
            </a:br>
            <a:r>
              <a:rPr lang="en-GB" sz="2000" b="1" dirty="0">
                <a:solidFill>
                  <a:srgbClr val="426790"/>
                </a:solidFill>
                <a:latin typeface="Bahnschrift" panose="020B0502040204020203" pitchFamily="34" charset="0"/>
              </a:rPr>
              <a:t>mini-</a:t>
            </a:r>
            <a:r>
              <a:rPr lang="en-GB" sz="2000" b="1" dirty="0" err="1">
                <a:solidFill>
                  <a:srgbClr val="426790"/>
                </a:solidFill>
                <a:latin typeface="Bahnschrift" panose="020B0502040204020203" pitchFamily="34" charset="0"/>
              </a:rPr>
              <a:t>konferencia</a:t>
            </a:r>
            <a:endParaRPr lang="hu-HU" sz="2000" b="1" dirty="0">
              <a:solidFill>
                <a:srgbClr val="426790"/>
              </a:solidFill>
              <a:latin typeface="Bahnschrift" panose="020B0502040204020203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342136A-CC04-4C38-BB27-BC7E3FBC0C7D}"/>
              </a:ext>
            </a:extLst>
          </p:cNvPr>
          <p:cNvSpPr/>
          <p:nvPr/>
        </p:nvSpPr>
        <p:spPr>
          <a:xfrm rot="16200000" flipH="1">
            <a:off x="1282575" y="1507339"/>
            <a:ext cx="18000" cy="2160000"/>
          </a:xfrm>
          <a:prstGeom prst="rect">
            <a:avLst/>
          </a:prstGeom>
          <a:gradFill flip="none" rotWithShape="1">
            <a:gsLst>
              <a:gs pos="27000">
                <a:srgbClr val="AAAABB"/>
              </a:gs>
              <a:gs pos="76000">
                <a:srgbClr val="AAAABB"/>
              </a:gs>
              <a:gs pos="0">
                <a:schemeClr val="bg1">
                  <a:lumMod val="65000"/>
                  <a:alpha val="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72E18F5-025A-474F-A1F8-599D4F3E12D8}"/>
              </a:ext>
            </a:extLst>
          </p:cNvPr>
          <p:cNvSpPr/>
          <p:nvPr/>
        </p:nvSpPr>
        <p:spPr>
          <a:xfrm rot="16200000" flipH="1">
            <a:off x="1282575" y="3017141"/>
            <a:ext cx="18000" cy="2160000"/>
          </a:xfrm>
          <a:prstGeom prst="rect">
            <a:avLst/>
          </a:prstGeom>
          <a:gradFill flip="none" rotWithShape="1">
            <a:gsLst>
              <a:gs pos="27000">
                <a:srgbClr val="AAAABB"/>
              </a:gs>
              <a:gs pos="76000">
                <a:srgbClr val="AAAABB"/>
              </a:gs>
              <a:gs pos="0">
                <a:schemeClr val="bg1">
                  <a:lumMod val="65000"/>
                  <a:alpha val="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161D23C-43AF-41DC-894E-7093A1DFF45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50350" t="69458" r="25228" b="1778"/>
          <a:stretch/>
        </p:blipFill>
        <p:spPr>
          <a:xfrm>
            <a:off x="10145123" y="-477064"/>
            <a:ext cx="2960979" cy="232498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48835DA8-80E4-4AB3-9246-80211254E5DF}"/>
              </a:ext>
            </a:extLst>
          </p:cNvPr>
          <p:cNvSpPr/>
          <p:nvPr/>
        </p:nvSpPr>
        <p:spPr>
          <a:xfrm flipH="1">
            <a:off x="10058038" y="-360108"/>
            <a:ext cx="2960979" cy="2324985"/>
          </a:xfrm>
          <a:prstGeom prst="rect">
            <a:avLst/>
          </a:prstGeom>
          <a:gradFill flip="none" rotWithShape="1">
            <a:gsLst>
              <a:gs pos="0">
                <a:srgbClr val="E6E6E6">
                  <a:alpha val="0"/>
                </a:srgbClr>
              </a:gs>
              <a:gs pos="41000">
                <a:srgbClr val="E6E6E6">
                  <a:alpha val="0"/>
                </a:srgbClr>
              </a:gs>
              <a:gs pos="78000">
                <a:srgbClr val="E6E6E6"/>
              </a:gs>
            </a:gsLst>
            <a:lin ang="2700000" scaled="1"/>
            <a:tileRect/>
          </a:gra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65FA103-A86A-4A30-A1BA-DB45AF4BC3DC}"/>
              </a:ext>
            </a:extLst>
          </p:cNvPr>
          <p:cNvSpPr/>
          <p:nvPr/>
        </p:nvSpPr>
        <p:spPr>
          <a:xfrm>
            <a:off x="8198104" y="2823329"/>
            <a:ext cx="3996942" cy="931375"/>
          </a:xfrm>
          <a:prstGeom prst="rect">
            <a:avLst/>
          </a:prstGeom>
          <a:gradFill flip="none" rotWithShape="1">
            <a:gsLst>
              <a:gs pos="47000">
                <a:srgbClr val="E6E6E6"/>
              </a:gs>
              <a:gs pos="100000">
                <a:srgbClr val="E6E6E6">
                  <a:alpha val="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8903EDF-E207-4BA3-90E6-33AAB57A596E}"/>
              </a:ext>
            </a:extLst>
          </p:cNvPr>
          <p:cNvSpPr/>
          <p:nvPr/>
        </p:nvSpPr>
        <p:spPr>
          <a:xfrm>
            <a:off x="8837317" y="1685234"/>
            <a:ext cx="3354683" cy="294883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539886A-0339-4FB7-8EF1-3F66EAA57752}"/>
              </a:ext>
            </a:extLst>
          </p:cNvPr>
          <p:cNvSpPr txBox="1"/>
          <p:nvPr/>
        </p:nvSpPr>
        <p:spPr>
          <a:xfrm>
            <a:off x="8769025" y="1760556"/>
            <a:ext cx="3481758" cy="17697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 err="1">
                <a:solidFill>
                  <a:srgbClr val="426790"/>
                </a:solidFill>
                <a:latin typeface="Bahnschrift" panose="020B0502040204020203" pitchFamily="34" charset="0"/>
              </a:rPr>
              <a:t>Sz</a:t>
            </a:r>
            <a:r>
              <a:rPr lang="hu-HU" sz="2800" b="1" dirty="0">
                <a:solidFill>
                  <a:srgbClr val="426790"/>
                </a:solidFill>
                <a:latin typeface="Bahnschrift" panose="020B0502040204020203" pitchFamily="34" charset="0"/>
              </a:rPr>
              <a:t>é</a:t>
            </a:r>
            <a:r>
              <a:rPr lang="en-GB" sz="2800" b="1" dirty="0" err="1">
                <a:solidFill>
                  <a:srgbClr val="426790"/>
                </a:solidFill>
                <a:latin typeface="Bahnschrift" panose="020B0502040204020203" pitchFamily="34" charset="0"/>
              </a:rPr>
              <a:t>kely</a:t>
            </a:r>
            <a:r>
              <a:rPr lang="en-GB" sz="2800" b="1" dirty="0">
                <a:solidFill>
                  <a:srgbClr val="426790"/>
                </a:solidFill>
                <a:latin typeface="Bahnschrift" panose="020B0502040204020203" pitchFamily="34" charset="0"/>
              </a:rPr>
              <a:t> </a:t>
            </a:r>
            <a:r>
              <a:rPr lang="hu-HU" sz="2800" b="1" dirty="0">
                <a:solidFill>
                  <a:srgbClr val="426790"/>
                </a:solidFill>
                <a:latin typeface="Bahnschrift" panose="020B0502040204020203" pitchFamily="34" charset="0"/>
              </a:rPr>
              <a:t>Barnabás</a:t>
            </a:r>
            <a:endParaRPr lang="en-US" sz="2800" b="1" dirty="0">
              <a:solidFill>
                <a:srgbClr val="426790"/>
              </a:solidFill>
              <a:latin typeface="Bahnschrift" panose="020B0502040204020203" pitchFamily="34" charset="0"/>
            </a:endParaRPr>
          </a:p>
          <a:p>
            <a:pPr algn="ctr"/>
            <a:r>
              <a:rPr lang="en-US" sz="600" b="1" dirty="0">
                <a:solidFill>
                  <a:srgbClr val="426790"/>
                </a:solidFill>
                <a:latin typeface="Bahnschrift" panose="020B0502040204020203" pitchFamily="34" charset="0"/>
              </a:rPr>
              <a:t> </a:t>
            </a:r>
            <a:endParaRPr lang="hu-HU" sz="2400" b="1" dirty="0">
              <a:solidFill>
                <a:srgbClr val="426790"/>
              </a:solidFill>
              <a:latin typeface="Bahnschrift" panose="020B0502040204020203" pitchFamily="34" charset="0"/>
            </a:endParaRPr>
          </a:p>
          <a:p>
            <a:pPr algn="ctr"/>
            <a:r>
              <a:rPr lang="en-GB" sz="1300" b="1" dirty="0">
                <a:solidFill>
                  <a:srgbClr val="426790"/>
                </a:solidFill>
                <a:latin typeface="Bahnschrift" panose="020B0502040204020203" pitchFamily="34" charset="0"/>
              </a:rPr>
              <a:t>Certified Information Privacy Professional</a:t>
            </a:r>
          </a:p>
          <a:p>
            <a:pPr algn="ctr"/>
            <a:r>
              <a:rPr lang="en-GB" sz="1300" b="1" dirty="0">
                <a:solidFill>
                  <a:srgbClr val="426790"/>
                </a:solidFill>
                <a:latin typeface="Bahnschrift" panose="020B0502040204020203" pitchFamily="34" charset="0"/>
              </a:rPr>
              <a:t>Certified Privacy Management Professional</a:t>
            </a:r>
            <a:endParaRPr lang="hu-HU" sz="1300" b="1" dirty="0">
              <a:solidFill>
                <a:srgbClr val="426790"/>
              </a:solidFill>
              <a:latin typeface="Bahnschrift" panose="020B0502040204020203" pitchFamily="34" charset="0"/>
            </a:endParaRPr>
          </a:p>
          <a:p>
            <a:pPr algn="ctr"/>
            <a:endParaRPr lang="en-US" sz="600" b="1" dirty="0">
              <a:solidFill>
                <a:srgbClr val="426790"/>
              </a:solidFill>
              <a:latin typeface="Bahnschrift" panose="020B0502040204020203" pitchFamily="34" charset="0"/>
            </a:endParaRPr>
          </a:p>
          <a:p>
            <a:pPr algn="ctr"/>
            <a:r>
              <a:rPr lang="hu-HU" sz="2000" b="1" dirty="0">
                <a:solidFill>
                  <a:srgbClr val="426790"/>
                </a:solidFill>
                <a:latin typeface="Bahnschrift" panose="020B0502040204020203" pitchFamily="34" charset="0"/>
              </a:rPr>
              <a:t>Co-Founder</a:t>
            </a:r>
          </a:p>
          <a:p>
            <a:pPr algn="ctr"/>
            <a:r>
              <a:rPr lang="hu-HU" sz="2000" b="1" i="1" dirty="0">
                <a:solidFill>
                  <a:srgbClr val="426790"/>
                </a:solidFill>
                <a:latin typeface="Bahnschrift" panose="020B0502040204020203" pitchFamily="34" charset="0"/>
              </a:rPr>
              <a:t>Cluj Privacy Hub</a:t>
            </a:r>
            <a:endParaRPr lang="hu-HU" sz="2800" b="1" i="1" dirty="0">
              <a:solidFill>
                <a:srgbClr val="426790"/>
              </a:solidFill>
              <a:latin typeface="Bahnschrift" panose="020B0502040204020203" pitchFamily="34" charset="0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D835B157-C823-4BA0-BF62-7EF8EB07A834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17" t="-16224" r="10026" b="6567"/>
          <a:stretch/>
        </p:blipFill>
        <p:spPr>
          <a:xfrm>
            <a:off x="1764480" y="1"/>
            <a:ext cx="7591700" cy="6914482"/>
          </a:xfrm>
          <a:prstGeom prst="parallelogram">
            <a:avLst>
              <a:gd name="adj" fmla="val 24925"/>
            </a:avLst>
          </a:prstGeom>
          <a:ln w="76200">
            <a:solidFill>
              <a:srgbClr val="426790"/>
            </a:solidFill>
          </a:ln>
        </p:spPr>
      </p:pic>
      <p:sp>
        <p:nvSpPr>
          <p:cNvPr id="22" name="Parallelogram 21">
            <a:extLst>
              <a:ext uri="{FF2B5EF4-FFF2-40B4-BE49-F238E27FC236}">
                <a16:creationId xmlns:a16="http://schemas.microsoft.com/office/drawing/2014/main" id="{BFD91B4E-5B7D-47A4-81D1-5C073329F281}"/>
              </a:ext>
            </a:extLst>
          </p:cNvPr>
          <p:cNvSpPr/>
          <p:nvPr/>
        </p:nvSpPr>
        <p:spPr>
          <a:xfrm>
            <a:off x="3235791" y="-26003"/>
            <a:ext cx="6126480" cy="1062900"/>
          </a:xfrm>
          <a:prstGeom prst="parallelogram">
            <a:avLst/>
          </a:prstGeom>
          <a:gradFill>
            <a:gsLst>
              <a:gs pos="0">
                <a:srgbClr val="FAF9FF"/>
              </a:gs>
              <a:gs pos="100000">
                <a:srgbClr val="F3F3FF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C9AC5A8-F9B9-4280-A13A-0202FFF90DF8}"/>
              </a:ext>
            </a:extLst>
          </p:cNvPr>
          <p:cNvSpPr txBox="1"/>
          <p:nvPr/>
        </p:nvSpPr>
        <p:spPr>
          <a:xfrm>
            <a:off x="3345167" y="602466"/>
            <a:ext cx="56582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000" b="1" dirty="0">
                <a:solidFill>
                  <a:srgbClr val="426790"/>
                </a:solidFill>
                <a:latin typeface="Bahnschrift" panose="020B0502040204020203" pitchFamily="34" charset="0"/>
              </a:rPr>
              <a:t>Privacy Engineering – </a:t>
            </a:r>
            <a:br>
              <a:rPr lang="en-US" sz="2000" b="1" dirty="0">
                <a:solidFill>
                  <a:srgbClr val="426790"/>
                </a:solidFill>
                <a:latin typeface="Bahnschrift" panose="020B0502040204020203" pitchFamily="34" charset="0"/>
              </a:rPr>
            </a:br>
            <a:r>
              <a:rPr lang="hu-HU" sz="2000" b="1" dirty="0">
                <a:solidFill>
                  <a:srgbClr val="426790"/>
                </a:solidFill>
                <a:latin typeface="Bahnschrift" panose="020B0502040204020203" pitchFamily="34" charset="0"/>
              </a:rPr>
              <a:t>Szoftverfejlesztés a GDPR korában: </a:t>
            </a:r>
            <a:br>
              <a:rPr lang="en-US" sz="2000" b="1" dirty="0">
                <a:solidFill>
                  <a:srgbClr val="426790"/>
                </a:solidFill>
                <a:latin typeface="Bahnschrift" panose="020B0502040204020203" pitchFamily="34" charset="0"/>
              </a:rPr>
            </a:br>
            <a:r>
              <a:rPr lang="hu-HU" sz="2000" b="1" dirty="0">
                <a:solidFill>
                  <a:srgbClr val="426790"/>
                </a:solidFill>
                <a:latin typeface="Bahnschrift" panose="020B0502040204020203" pitchFamily="34" charset="0"/>
              </a:rPr>
              <a:t>követelmények, stratégiák és jó gyakorlatok </a:t>
            </a:r>
            <a:endParaRPr lang="hu-HU" sz="2000" b="1" i="1" dirty="0">
              <a:solidFill>
                <a:srgbClr val="426790"/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06516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BE6D0AE-E09D-422C-A655-915EAC6B82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77992" y="2839331"/>
            <a:ext cx="4527071" cy="4527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46B0668-7893-4C48-8D13-5BC875003E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3548" y="222080"/>
            <a:ext cx="2410908" cy="5018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738F1A5-5D61-4489-9D89-F5BF1EA5FB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2535" y="848712"/>
            <a:ext cx="2272545" cy="931490"/>
          </a:xfrm>
          <a:prstGeom prst="rect">
            <a:avLst/>
          </a:prstGeom>
        </p:spPr>
      </p:pic>
      <p:pic>
        <p:nvPicPr>
          <p:cNvPr id="31" name="Picture 2" descr="Babeș–Bolyai Tudományegyetem - LOGO">
            <a:extLst>
              <a:ext uri="{FF2B5EF4-FFF2-40B4-BE49-F238E27FC236}">
                <a16:creationId xmlns:a16="http://schemas.microsoft.com/office/drawing/2014/main" id="{0234AFB0-0B19-4BE8-AD16-4B9CF99EBE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635" y="5610784"/>
            <a:ext cx="1107210" cy="383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011E890-2CB0-4EC5-9C33-7B2F1AC584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3548" y="6072479"/>
            <a:ext cx="1279862" cy="619828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236AB292-E3F7-477A-9C74-F2192074E7F4}"/>
              </a:ext>
            </a:extLst>
          </p:cNvPr>
          <p:cNvSpPr txBox="1"/>
          <p:nvPr/>
        </p:nvSpPr>
        <p:spPr>
          <a:xfrm>
            <a:off x="243548" y="2979976"/>
            <a:ext cx="28203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000" b="1" dirty="0">
                <a:solidFill>
                  <a:srgbClr val="426790"/>
                </a:solidFill>
                <a:latin typeface="Bahnschrift" panose="020B0502040204020203" pitchFamily="34" charset="0"/>
              </a:rPr>
              <a:t>I</a:t>
            </a:r>
            <a:r>
              <a:rPr lang="en-GB" sz="2000" b="1" dirty="0">
                <a:solidFill>
                  <a:srgbClr val="426790"/>
                </a:solidFill>
                <a:latin typeface="Bahnschrift" panose="020B0502040204020203" pitchFamily="34" charset="0"/>
              </a:rPr>
              <a:t>I</a:t>
            </a:r>
            <a:r>
              <a:rPr lang="ro-RO" sz="2000" b="1" dirty="0">
                <a:solidFill>
                  <a:srgbClr val="426790"/>
                </a:solidFill>
                <a:latin typeface="Bahnschrift" panose="020B0502040204020203" pitchFamily="34" charset="0"/>
              </a:rPr>
              <a:t>. erd</a:t>
            </a:r>
            <a:r>
              <a:rPr lang="hu-HU" sz="2000" b="1" dirty="0">
                <a:solidFill>
                  <a:srgbClr val="426790"/>
                </a:solidFill>
                <a:latin typeface="Bahnschrift" panose="020B0502040204020203" pitchFamily="34" charset="0"/>
              </a:rPr>
              <a:t>élyi adatviz</a:t>
            </a:r>
            <a:br>
              <a:rPr lang="hu-HU" sz="2000" b="1" dirty="0">
                <a:solidFill>
                  <a:srgbClr val="426790"/>
                </a:solidFill>
                <a:latin typeface="Bahnschrift" panose="020B0502040204020203" pitchFamily="34" charset="0"/>
              </a:rPr>
            </a:br>
            <a:r>
              <a:rPr lang="en-GB" sz="2000" b="1" dirty="0">
                <a:solidFill>
                  <a:srgbClr val="426790"/>
                </a:solidFill>
                <a:latin typeface="Bahnschrift" panose="020B0502040204020203" pitchFamily="34" charset="0"/>
              </a:rPr>
              <a:t>mini-</a:t>
            </a:r>
            <a:r>
              <a:rPr lang="en-GB" sz="2000" b="1" dirty="0" err="1">
                <a:solidFill>
                  <a:srgbClr val="426790"/>
                </a:solidFill>
                <a:latin typeface="Bahnschrift" panose="020B0502040204020203" pitchFamily="34" charset="0"/>
              </a:rPr>
              <a:t>konferencia</a:t>
            </a:r>
            <a:endParaRPr lang="hu-HU" sz="2000" b="1" dirty="0">
              <a:solidFill>
                <a:srgbClr val="426790"/>
              </a:solidFill>
              <a:latin typeface="Bahnschrift" panose="020B0502040204020203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342136A-CC04-4C38-BB27-BC7E3FBC0C7D}"/>
              </a:ext>
            </a:extLst>
          </p:cNvPr>
          <p:cNvSpPr/>
          <p:nvPr/>
        </p:nvSpPr>
        <p:spPr>
          <a:xfrm rot="16200000" flipH="1">
            <a:off x="1282575" y="1507339"/>
            <a:ext cx="18000" cy="2160000"/>
          </a:xfrm>
          <a:prstGeom prst="rect">
            <a:avLst/>
          </a:prstGeom>
          <a:gradFill flip="none" rotWithShape="1">
            <a:gsLst>
              <a:gs pos="27000">
                <a:srgbClr val="AAAABB"/>
              </a:gs>
              <a:gs pos="76000">
                <a:srgbClr val="AAAABB"/>
              </a:gs>
              <a:gs pos="0">
                <a:schemeClr val="bg1">
                  <a:lumMod val="65000"/>
                  <a:alpha val="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72E18F5-025A-474F-A1F8-599D4F3E12D8}"/>
              </a:ext>
            </a:extLst>
          </p:cNvPr>
          <p:cNvSpPr/>
          <p:nvPr/>
        </p:nvSpPr>
        <p:spPr>
          <a:xfrm rot="16200000" flipH="1">
            <a:off x="1282575" y="3017141"/>
            <a:ext cx="18000" cy="2160000"/>
          </a:xfrm>
          <a:prstGeom prst="rect">
            <a:avLst/>
          </a:prstGeom>
          <a:gradFill flip="none" rotWithShape="1">
            <a:gsLst>
              <a:gs pos="27000">
                <a:srgbClr val="AAAABB"/>
              </a:gs>
              <a:gs pos="76000">
                <a:srgbClr val="AAAABB"/>
              </a:gs>
              <a:gs pos="0">
                <a:schemeClr val="bg1">
                  <a:lumMod val="65000"/>
                  <a:alpha val="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161D23C-43AF-41DC-894E-7093A1DFF45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50350" t="69458" r="25228" b="1778"/>
          <a:stretch/>
        </p:blipFill>
        <p:spPr>
          <a:xfrm>
            <a:off x="10145123" y="-477064"/>
            <a:ext cx="2960979" cy="232498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48835DA8-80E4-4AB3-9246-80211254E5DF}"/>
              </a:ext>
            </a:extLst>
          </p:cNvPr>
          <p:cNvSpPr/>
          <p:nvPr/>
        </p:nvSpPr>
        <p:spPr>
          <a:xfrm flipH="1">
            <a:off x="10058038" y="-360108"/>
            <a:ext cx="2960979" cy="2324985"/>
          </a:xfrm>
          <a:prstGeom prst="rect">
            <a:avLst/>
          </a:prstGeom>
          <a:gradFill flip="none" rotWithShape="1">
            <a:gsLst>
              <a:gs pos="0">
                <a:srgbClr val="E6E6E6">
                  <a:alpha val="0"/>
                </a:srgbClr>
              </a:gs>
              <a:gs pos="41000">
                <a:srgbClr val="E6E6E6">
                  <a:alpha val="0"/>
                </a:srgbClr>
              </a:gs>
              <a:gs pos="78000">
                <a:srgbClr val="E6E6E6"/>
              </a:gs>
            </a:gsLst>
            <a:lin ang="2700000" scaled="1"/>
            <a:tileRect/>
          </a:gra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65FA103-A86A-4A30-A1BA-DB45AF4BC3DC}"/>
              </a:ext>
            </a:extLst>
          </p:cNvPr>
          <p:cNvSpPr/>
          <p:nvPr/>
        </p:nvSpPr>
        <p:spPr>
          <a:xfrm>
            <a:off x="8208121" y="2575931"/>
            <a:ext cx="3996942" cy="637593"/>
          </a:xfrm>
          <a:prstGeom prst="rect">
            <a:avLst/>
          </a:prstGeom>
          <a:gradFill flip="none" rotWithShape="1">
            <a:gsLst>
              <a:gs pos="47000">
                <a:srgbClr val="E6E6E6"/>
              </a:gs>
              <a:gs pos="100000">
                <a:srgbClr val="E6E6E6">
                  <a:alpha val="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8903EDF-E207-4BA3-90E6-33AAB57A596E}"/>
              </a:ext>
            </a:extLst>
          </p:cNvPr>
          <p:cNvSpPr/>
          <p:nvPr/>
        </p:nvSpPr>
        <p:spPr>
          <a:xfrm>
            <a:off x="8837317" y="1685234"/>
            <a:ext cx="3354683" cy="294883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539886A-0339-4FB7-8EF1-3F66EAA57752}"/>
              </a:ext>
            </a:extLst>
          </p:cNvPr>
          <p:cNvSpPr txBox="1"/>
          <p:nvPr/>
        </p:nvSpPr>
        <p:spPr>
          <a:xfrm>
            <a:off x="8769025" y="1486233"/>
            <a:ext cx="348175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>
                <a:solidFill>
                  <a:srgbClr val="426790"/>
                </a:solidFill>
                <a:latin typeface="Bahnschrift" panose="020B0502040204020203" pitchFamily="34" charset="0"/>
              </a:rPr>
              <a:t>B</a:t>
            </a:r>
            <a:r>
              <a:rPr lang="hu-HU" sz="2800" b="1" dirty="0" err="1">
                <a:solidFill>
                  <a:srgbClr val="426790"/>
                </a:solidFill>
                <a:latin typeface="Bahnschrift" panose="020B0502040204020203" pitchFamily="34" charset="0"/>
              </a:rPr>
              <a:t>átorfy</a:t>
            </a:r>
            <a:r>
              <a:rPr lang="hu-HU" sz="2800" b="1" dirty="0">
                <a:solidFill>
                  <a:srgbClr val="426790"/>
                </a:solidFill>
                <a:latin typeface="Bahnschrift" panose="020B0502040204020203" pitchFamily="34" charset="0"/>
              </a:rPr>
              <a:t> Attila</a:t>
            </a:r>
            <a:endParaRPr lang="en-US" sz="2800" b="1" dirty="0">
              <a:solidFill>
                <a:srgbClr val="426790"/>
              </a:solidFill>
              <a:latin typeface="Bahnschrift" panose="020B0502040204020203" pitchFamily="34" charset="0"/>
            </a:endParaRPr>
          </a:p>
          <a:p>
            <a:pPr algn="ctr"/>
            <a:r>
              <a:rPr lang="hu-HU" sz="2000" b="1" dirty="0">
                <a:solidFill>
                  <a:srgbClr val="426790"/>
                </a:solidFill>
                <a:latin typeface="Bahnschrift" panose="020B0502040204020203" pitchFamily="34" charset="0"/>
              </a:rPr>
              <a:t>ATLO/Átlátszó</a:t>
            </a:r>
          </a:p>
          <a:p>
            <a:pPr algn="ctr"/>
            <a:r>
              <a:rPr lang="hu-HU" sz="2000" b="1" dirty="0">
                <a:solidFill>
                  <a:srgbClr val="426790"/>
                </a:solidFill>
                <a:latin typeface="Bahnschrift" panose="020B0502040204020203" pitchFamily="34" charset="0"/>
              </a:rPr>
              <a:t>ELTE BTK Művészetelméleti és Médiakutatási Intézet</a:t>
            </a:r>
            <a:endParaRPr lang="hu-HU" sz="2800" b="1" dirty="0">
              <a:solidFill>
                <a:srgbClr val="426790"/>
              </a:solidFill>
              <a:latin typeface="Bahnschrift" panose="020B0502040204020203" pitchFamily="34" charset="0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D835B157-C823-4BA0-BF62-7EF8EB07A834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743"/>
          <a:stretch/>
        </p:blipFill>
        <p:spPr>
          <a:xfrm>
            <a:off x="1666283" y="-204069"/>
            <a:ext cx="7689897" cy="7088071"/>
          </a:xfrm>
          <a:prstGeom prst="parallelogram">
            <a:avLst>
              <a:gd name="adj" fmla="val 24925"/>
            </a:avLst>
          </a:prstGeom>
          <a:ln w="76200">
            <a:solidFill>
              <a:srgbClr val="426790"/>
            </a:solidFill>
          </a:ln>
        </p:spPr>
      </p:pic>
      <p:sp>
        <p:nvSpPr>
          <p:cNvPr id="22" name="Parallelogram 21">
            <a:extLst>
              <a:ext uri="{FF2B5EF4-FFF2-40B4-BE49-F238E27FC236}">
                <a16:creationId xmlns:a16="http://schemas.microsoft.com/office/drawing/2014/main" id="{BFD91B4E-5B7D-47A4-81D1-5C073329F281}"/>
              </a:ext>
            </a:extLst>
          </p:cNvPr>
          <p:cNvSpPr/>
          <p:nvPr/>
        </p:nvSpPr>
        <p:spPr>
          <a:xfrm>
            <a:off x="2898003" y="82883"/>
            <a:ext cx="6390000" cy="1897234"/>
          </a:xfrm>
          <a:prstGeom prst="parallelogram">
            <a:avLst/>
          </a:prstGeom>
          <a:gradFill>
            <a:gsLst>
              <a:gs pos="26000">
                <a:srgbClr val="E6E6E6"/>
              </a:gs>
              <a:gs pos="100000">
                <a:srgbClr val="E6E6E6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04DAA77-2856-469F-AF2E-5754CA31BFD8}"/>
              </a:ext>
            </a:extLst>
          </p:cNvPr>
          <p:cNvSpPr txBox="1"/>
          <p:nvPr/>
        </p:nvSpPr>
        <p:spPr>
          <a:xfrm>
            <a:off x="3572812" y="117071"/>
            <a:ext cx="56582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000" b="1" dirty="0">
                <a:solidFill>
                  <a:srgbClr val="426790"/>
                </a:solidFill>
                <a:latin typeface="Bahnschrift" panose="020B0502040204020203" pitchFamily="34" charset="0"/>
              </a:rPr>
              <a:t>Az adatvizualizáció lehetőségei és </a:t>
            </a:r>
            <a:br>
              <a:rPr lang="en-GB" sz="2000" b="1" dirty="0">
                <a:solidFill>
                  <a:srgbClr val="426790"/>
                </a:solidFill>
                <a:latin typeface="Bahnschrift" panose="020B0502040204020203" pitchFamily="34" charset="0"/>
              </a:rPr>
            </a:br>
            <a:r>
              <a:rPr lang="hu-HU" sz="2000" b="1" dirty="0">
                <a:solidFill>
                  <a:srgbClr val="426790"/>
                </a:solidFill>
                <a:latin typeface="Bahnschrift" panose="020B0502040204020203" pitchFamily="34" charset="0"/>
              </a:rPr>
              <a:t>akadályai Magyarországon – </a:t>
            </a:r>
            <a:br>
              <a:rPr lang="en-GB" sz="2000" b="1" dirty="0">
                <a:solidFill>
                  <a:srgbClr val="426790"/>
                </a:solidFill>
                <a:latin typeface="Bahnschrift" panose="020B0502040204020203" pitchFamily="34" charset="0"/>
              </a:rPr>
            </a:br>
            <a:r>
              <a:rPr lang="hu-HU" sz="2000" b="1" dirty="0">
                <a:solidFill>
                  <a:srgbClr val="426790"/>
                </a:solidFill>
                <a:latin typeface="Bahnschrift" panose="020B0502040204020203" pitchFamily="34" charset="0"/>
              </a:rPr>
              <a:t>az ATLO egy évének tapasztalatai</a:t>
            </a:r>
            <a:endParaRPr lang="hu-HU" sz="2000" b="1" i="1" dirty="0">
              <a:solidFill>
                <a:srgbClr val="426790"/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56858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BE6D0AE-E09D-422C-A655-915EAC6B82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flipH="1">
            <a:off x="7659788" y="2565867"/>
            <a:ext cx="4743786" cy="4497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46B0668-7893-4C48-8D13-5BC875003E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3548" y="222080"/>
            <a:ext cx="2410908" cy="5018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738F1A5-5D61-4489-9D89-F5BF1EA5FB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2535" y="848712"/>
            <a:ext cx="2272545" cy="931490"/>
          </a:xfrm>
          <a:prstGeom prst="rect">
            <a:avLst/>
          </a:prstGeom>
        </p:spPr>
      </p:pic>
      <p:pic>
        <p:nvPicPr>
          <p:cNvPr id="31" name="Picture 2" descr="Babeș–Bolyai Tudományegyetem - LOGO">
            <a:extLst>
              <a:ext uri="{FF2B5EF4-FFF2-40B4-BE49-F238E27FC236}">
                <a16:creationId xmlns:a16="http://schemas.microsoft.com/office/drawing/2014/main" id="{0234AFB0-0B19-4BE8-AD16-4B9CF99EBE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635" y="5610784"/>
            <a:ext cx="1107210" cy="383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011E890-2CB0-4EC5-9C33-7B2F1AC584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3548" y="6072479"/>
            <a:ext cx="1279862" cy="619828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236AB292-E3F7-477A-9C74-F2192074E7F4}"/>
              </a:ext>
            </a:extLst>
          </p:cNvPr>
          <p:cNvSpPr txBox="1"/>
          <p:nvPr/>
        </p:nvSpPr>
        <p:spPr>
          <a:xfrm>
            <a:off x="243548" y="2979976"/>
            <a:ext cx="28203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000" b="1" dirty="0">
                <a:solidFill>
                  <a:srgbClr val="426790"/>
                </a:solidFill>
                <a:latin typeface="Bahnschrift" panose="020B0502040204020203" pitchFamily="34" charset="0"/>
              </a:rPr>
              <a:t>I</a:t>
            </a:r>
            <a:r>
              <a:rPr lang="en-GB" sz="2000" b="1" dirty="0">
                <a:solidFill>
                  <a:srgbClr val="426790"/>
                </a:solidFill>
                <a:latin typeface="Bahnschrift" panose="020B0502040204020203" pitchFamily="34" charset="0"/>
              </a:rPr>
              <a:t>I</a:t>
            </a:r>
            <a:r>
              <a:rPr lang="ro-RO" sz="2000" b="1" dirty="0">
                <a:solidFill>
                  <a:srgbClr val="426790"/>
                </a:solidFill>
                <a:latin typeface="Bahnschrift" panose="020B0502040204020203" pitchFamily="34" charset="0"/>
              </a:rPr>
              <a:t>. erd</a:t>
            </a:r>
            <a:r>
              <a:rPr lang="hu-HU" sz="2000" b="1" dirty="0">
                <a:solidFill>
                  <a:srgbClr val="426790"/>
                </a:solidFill>
                <a:latin typeface="Bahnschrift" panose="020B0502040204020203" pitchFamily="34" charset="0"/>
              </a:rPr>
              <a:t>élyi adatviz</a:t>
            </a:r>
            <a:br>
              <a:rPr lang="hu-HU" sz="2000" b="1" dirty="0">
                <a:solidFill>
                  <a:srgbClr val="426790"/>
                </a:solidFill>
                <a:latin typeface="Bahnschrift" panose="020B0502040204020203" pitchFamily="34" charset="0"/>
              </a:rPr>
            </a:br>
            <a:r>
              <a:rPr lang="en-GB" sz="2000" b="1" dirty="0">
                <a:solidFill>
                  <a:srgbClr val="426790"/>
                </a:solidFill>
                <a:latin typeface="Bahnschrift" panose="020B0502040204020203" pitchFamily="34" charset="0"/>
              </a:rPr>
              <a:t>mini-</a:t>
            </a:r>
            <a:r>
              <a:rPr lang="en-GB" sz="2000" b="1" dirty="0" err="1">
                <a:solidFill>
                  <a:srgbClr val="426790"/>
                </a:solidFill>
                <a:latin typeface="Bahnschrift" panose="020B0502040204020203" pitchFamily="34" charset="0"/>
              </a:rPr>
              <a:t>konferencia</a:t>
            </a:r>
            <a:endParaRPr lang="hu-HU" sz="2000" b="1" dirty="0">
              <a:solidFill>
                <a:srgbClr val="426790"/>
              </a:solidFill>
              <a:latin typeface="Bahnschrift" panose="020B0502040204020203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342136A-CC04-4C38-BB27-BC7E3FBC0C7D}"/>
              </a:ext>
            </a:extLst>
          </p:cNvPr>
          <p:cNvSpPr/>
          <p:nvPr/>
        </p:nvSpPr>
        <p:spPr>
          <a:xfrm rot="16200000" flipH="1">
            <a:off x="1282575" y="1507339"/>
            <a:ext cx="18000" cy="2160000"/>
          </a:xfrm>
          <a:prstGeom prst="rect">
            <a:avLst/>
          </a:prstGeom>
          <a:gradFill flip="none" rotWithShape="1">
            <a:gsLst>
              <a:gs pos="27000">
                <a:srgbClr val="AAAABB"/>
              </a:gs>
              <a:gs pos="76000">
                <a:srgbClr val="AAAABB"/>
              </a:gs>
              <a:gs pos="0">
                <a:schemeClr val="bg1">
                  <a:lumMod val="65000"/>
                  <a:alpha val="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72E18F5-025A-474F-A1F8-599D4F3E12D8}"/>
              </a:ext>
            </a:extLst>
          </p:cNvPr>
          <p:cNvSpPr/>
          <p:nvPr/>
        </p:nvSpPr>
        <p:spPr>
          <a:xfrm rot="16200000" flipH="1">
            <a:off x="1282575" y="3017141"/>
            <a:ext cx="18000" cy="2160000"/>
          </a:xfrm>
          <a:prstGeom prst="rect">
            <a:avLst/>
          </a:prstGeom>
          <a:gradFill flip="none" rotWithShape="1">
            <a:gsLst>
              <a:gs pos="27000">
                <a:srgbClr val="AAAABB"/>
              </a:gs>
              <a:gs pos="76000">
                <a:srgbClr val="AAAABB"/>
              </a:gs>
              <a:gs pos="0">
                <a:schemeClr val="bg1">
                  <a:lumMod val="65000"/>
                  <a:alpha val="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161D23C-43AF-41DC-894E-7093A1DFF45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50350" t="69458" r="25228" b="1778"/>
          <a:stretch/>
        </p:blipFill>
        <p:spPr>
          <a:xfrm>
            <a:off x="10145123" y="-477064"/>
            <a:ext cx="2960979" cy="232498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48835DA8-80E4-4AB3-9246-80211254E5DF}"/>
              </a:ext>
            </a:extLst>
          </p:cNvPr>
          <p:cNvSpPr/>
          <p:nvPr/>
        </p:nvSpPr>
        <p:spPr>
          <a:xfrm flipH="1">
            <a:off x="10058038" y="-360108"/>
            <a:ext cx="2960979" cy="2324985"/>
          </a:xfrm>
          <a:prstGeom prst="rect">
            <a:avLst/>
          </a:prstGeom>
          <a:gradFill flip="none" rotWithShape="1">
            <a:gsLst>
              <a:gs pos="0">
                <a:srgbClr val="E6E6E6">
                  <a:alpha val="0"/>
                </a:srgbClr>
              </a:gs>
              <a:gs pos="41000">
                <a:srgbClr val="E6E6E6">
                  <a:alpha val="0"/>
                </a:srgbClr>
              </a:gs>
              <a:gs pos="78000">
                <a:srgbClr val="E6E6E6"/>
              </a:gs>
            </a:gsLst>
            <a:lin ang="2700000" scaled="1"/>
            <a:tileRect/>
          </a:gra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65FA103-A86A-4A30-A1BA-DB45AF4BC3DC}"/>
              </a:ext>
            </a:extLst>
          </p:cNvPr>
          <p:cNvSpPr/>
          <p:nvPr/>
        </p:nvSpPr>
        <p:spPr>
          <a:xfrm>
            <a:off x="8216664" y="2340225"/>
            <a:ext cx="3996942" cy="1088775"/>
          </a:xfrm>
          <a:prstGeom prst="rect">
            <a:avLst/>
          </a:prstGeom>
          <a:gradFill flip="none" rotWithShape="1">
            <a:gsLst>
              <a:gs pos="47000">
                <a:srgbClr val="E6E6E6"/>
              </a:gs>
              <a:gs pos="100000">
                <a:srgbClr val="E6E6E6">
                  <a:alpha val="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8903EDF-E207-4BA3-90E6-33AAB57A596E}"/>
              </a:ext>
            </a:extLst>
          </p:cNvPr>
          <p:cNvSpPr/>
          <p:nvPr/>
        </p:nvSpPr>
        <p:spPr>
          <a:xfrm>
            <a:off x="8837317" y="1685234"/>
            <a:ext cx="3354683" cy="294883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539886A-0339-4FB7-8EF1-3F66EAA57752}"/>
              </a:ext>
            </a:extLst>
          </p:cNvPr>
          <p:cNvSpPr txBox="1"/>
          <p:nvPr/>
        </p:nvSpPr>
        <p:spPr>
          <a:xfrm>
            <a:off x="8695728" y="1648841"/>
            <a:ext cx="3481758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426790"/>
                </a:solidFill>
                <a:latin typeface="Bahnschrift" panose="020B0502040204020203" pitchFamily="34" charset="0"/>
              </a:rPr>
              <a:t>Mink</a:t>
            </a:r>
            <a:r>
              <a:rPr lang="hu-HU" sz="2800" b="1" dirty="0">
                <a:solidFill>
                  <a:srgbClr val="426790"/>
                </a:solidFill>
                <a:latin typeface="Bahnschrift" panose="020B0502040204020203" pitchFamily="34" charset="0"/>
              </a:rPr>
              <a:t>ó Mihály</a:t>
            </a:r>
            <a:endParaRPr lang="en-US" sz="2800" b="1" dirty="0">
              <a:solidFill>
                <a:srgbClr val="426790"/>
              </a:solidFill>
              <a:latin typeface="Bahnschrift" panose="020B0502040204020203" pitchFamily="34" charset="0"/>
            </a:endParaRPr>
          </a:p>
          <a:p>
            <a:pPr algn="ctr"/>
            <a:r>
              <a:rPr lang="hu-HU" sz="2000" b="1" dirty="0">
                <a:solidFill>
                  <a:srgbClr val="426790"/>
                </a:solidFill>
                <a:latin typeface="Bahnschrift" panose="020B0502040204020203" pitchFamily="34" charset="0"/>
              </a:rPr>
              <a:t>Adatvizualizácó </a:t>
            </a:r>
            <a:br>
              <a:rPr lang="hu-HU" sz="2000" b="1" dirty="0">
                <a:solidFill>
                  <a:srgbClr val="426790"/>
                </a:solidFill>
                <a:latin typeface="Bahnschrift" panose="020B0502040204020203" pitchFamily="34" charset="0"/>
              </a:rPr>
            </a:br>
            <a:r>
              <a:rPr lang="hu-HU" sz="2000" b="1" dirty="0">
                <a:solidFill>
                  <a:srgbClr val="426790"/>
                </a:solidFill>
                <a:latin typeface="Bahnschrift" panose="020B0502040204020203" pitchFamily="34" charset="0"/>
              </a:rPr>
              <a:t>szakértő és oktató</a:t>
            </a:r>
            <a:endParaRPr lang="hu-HU" sz="2800" b="1" dirty="0">
              <a:solidFill>
                <a:srgbClr val="426790"/>
              </a:solidFill>
              <a:latin typeface="Bahnschrift" panose="020B0502040204020203" pitchFamily="34" charset="0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64C34278-DEEF-416F-8D28-CDBB294EEA6C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0291" t="-2967" r="-14391" b="-88"/>
          <a:stretch/>
        </p:blipFill>
        <p:spPr>
          <a:xfrm>
            <a:off x="1814699" y="-210117"/>
            <a:ext cx="7562190" cy="7088071"/>
          </a:xfrm>
          <a:prstGeom prst="parallelogram">
            <a:avLst>
              <a:gd name="adj" fmla="val 24925"/>
            </a:avLst>
          </a:prstGeom>
          <a:solidFill>
            <a:srgbClr val="0A0A0A"/>
          </a:solidFill>
          <a:ln w="76200">
            <a:noFill/>
          </a:ln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835B157-C823-4BA0-BF62-7EF8EB07A834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071" t="-2967" r="-22612" b="-88"/>
          <a:stretch/>
        </p:blipFill>
        <p:spPr>
          <a:xfrm>
            <a:off x="1814699" y="-204069"/>
            <a:ext cx="7562190" cy="7088071"/>
          </a:xfrm>
          <a:prstGeom prst="parallelogram">
            <a:avLst>
              <a:gd name="adj" fmla="val 24925"/>
            </a:avLst>
          </a:prstGeom>
          <a:ln w="76200">
            <a:solidFill>
              <a:srgbClr val="426790"/>
            </a:solidFill>
          </a:ln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AE059740-8E8C-465B-B563-A7C411554299}"/>
              </a:ext>
            </a:extLst>
          </p:cNvPr>
          <p:cNvSpPr txBox="1"/>
          <p:nvPr/>
        </p:nvSpPr>
        <p:spPr>
          <a:xfrm>
            <a:off x="2915745" y="2789898"/>
            <a:ext cx="56582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000" b="1" dirty="0">
                <a:solidFill>
                  <a:srgbClr val="DEDEDE"/>
                </a:solidFill>
                <a:latin typeface="Bahnschrift" panose="020B0502040204020203" pitchFamily="34" charset="0"/>
              </a:rPr>
              <a:t>Az információ szép</a:t>
            </a:r>
            <a:endParaRPr lang="hu-HU" sz="2000" b="1" i="1" dirty="0">
              <a:solidFill>
                <a:srgbClr val="DEDEDE"/>
              </a:solidFill>
              <a:latin typeface="Bahnschrift" panose="020B0502040204020203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98C47CD-A19F-43EA-9244-99367C3D632C}"/>
              </a:ext>
            </a:extLst>
          </p:cNvPr>
          <p:cNvSpPr/>
          <p:nvPr/>
        </p:nvSpPr>
        <p:spPr>
          <a:xfrm>
            <a:off x="8026696" y="0"/>
            <a:ext cx="599047" cy="2340225"/>
          </a:xfrm>
          <a:prstGeom prst="rect">
            <a:avLst/>
          </a:prstGeom>
          <a:solidFill>
            <a:srgbClr val="0A0A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18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D93904BE-49BA-4F71-817A-9C4F4C6A79C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DDDEE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286F96-CD7C-402F-B5D9-630578F936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62" t="69458" r="74616" b="1778"/>
          <a:stretch/>
        </p:blipFill>
        <p:spPr>
          <a:xfrm flipV="1">
            <a:off x="10246113" y="5105253"/>
            <a:ext cx="2960979" cy="232498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49B295E-43C5-4E83-86B1-EEF26E364D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861" t="69458" r="49717" b="1778"/>
          <a:stretch/>
        </p:blipFill>
        <p:spPr>
          <a:xfrm flipH="1" flipV="1">
            <a:off x="-921667" y="5046775"/>
            <a:ext cx="2960979" cy="232498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2E20115-0F90-4E79-B0F3-D6D97BC89E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350" t="69458" r="25228" b="1778"/>
          <a:stretch/>
        </p:blipFill>
        <p:spPr>
          <a:xfrm>
            <a:off x="10145123" y="-477064"/>
            <a:ext cx="2960979" cy="232498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A06556A-BD41-4AF6-AE6B-937AEDD6DB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5042" t="69458" r="536" b="1778"/>
          <a:stretch/>
        </p:blipFill>
        <p:spPr>
          <a:xfrm flipH="1">
            <a:off x="-739931" y="-455283"/>
            <a:ext cx="2960979" cy="232498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11AE4F4D-7641-4C88-BD49-6FEE5A2298FC}"/>
              </a:ext>
            </a:extLst>
          </p:cNvPr>
          <p:cNvSpPr/>
          <p:nvPr/>
        </p:nvSpPr>
        <p:spPr>
          <a:xfrm>
            <a:off x="-739931" y="-396805"/>
            <a:ext cx="2960979" cy="2324985"/>
          </a:xfrm>
          <a:prstGeom prst="rect">
            <a:avLst/>
          </a:prstGeom>
          <a:gradFill flip="none" rotWithShape="1">
            <a:gsLst>
              <a:gs pos="0">
                <a:srgbClr val="DDDDEE">
                  <a:alpha val="0"/>
                </a:srgbClr>
              </a:gs>
              <a:gs pos="41000">
                <a:srgbClr val="DDDDEE">
                  <a:alpha val="0"/>
                </a:srgbClr>
              </a:gs>
              <a:gs pos="78000">
                <a:srgbClr val="DDDDEE"/>
              </a:gs>
            </a:gsLst>
            <a:lin ang="2700000" scaled="1"/>
            <a:tileRect/>
          </a:gra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4335E61-C723-4D0B-BA4A-BC96AB015E28}"/>
              </a:ext>
            </a:extLst>
          </p:cNvPr>
          <p:cNvSpPr/>
          <p:nvPr/>
        </p:nvSpPr>
        <p:spPr>
          <a:xfrm flipV="1">
            <a:off x="-834582" y="4988298"/>
            <a:ext cx="2960979" cy="2324985"/>
          </a:xfrm>
          <a:prstGeom prst="rect">
            <a:avLst/>
          </a:prstGeom>
          <a:gradFill flip="none" rotWithShape="1">
            <a:gsLst>
              <a:gs pos="0">
                <a:srgbClr val="DDDDEE">
                  <a:alpha val="0"/>
                </a:srgbClr>
              </a:gs>
              <a:gs pos="41000">
                <a:srgbClr val="DDDDEE">
                  <a:alpha val="0"/>
                </a:srgbClr>
              </a:gs>
              <a:gs pos="78000">
                <a:srgbClr val="DDDDEE"/>
              </a:gs>
            </a:gsLst>
            <a:lin ang="2700000" scaled="1"/>
            <a:tileRect/>
          </a:gra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7D16FF8-80CE-4B7E-8920-6C23C9839E2F}"/>
              </a:ext>
            </a:extLst>
          </p:cNvPr>
          <p:cNvSpPr/>
          <p:nvPr/>
        </p:nvSpPr>
        <p:spPr>
          <a:xfrm flipH="1" flipV="1">
            <a:off x="10159028" y="5046776"/>
            <a:ext cx="2960979" cy="2324985"/>
          </a:xfrm>
          <a:prstGeom prst="rect">
            <a:avLst/>
          </a:prstGeom>
          <a:gradFill flip="none" rotWithShape="1">
            <a:gsLst>
              <a:gs pos="0">
                <a:srgbClr val="DDDDEE">
                  <a:alpha val="0"/>
                </a:srgbClr>
              </a:gs>
              <a:gs pos="41000">
                <a:srgbClr val="DDDDEE">
                  <a:alpha val="0"/>
                </a:srgbClr>
              </a:gs>
              <a:gs pos="78000">
                <a:srgbClr val="DDDDEE"/>
              </a:gs>
            </a:gsLst>
            <a:lin ang="2700000" scaled="1"/>
            <a:tileRect/>
          </a:gra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B739B08-BE79-49BF-AC0A-9D8540788723}"/>
              </a:ext>
            </a:extLst>
          </p:cNvPr>
          <p:cNvSpPr/>
          <p:nvPr/>
        </p:nvSpPr>
        <p:spPr>
          <a:xfrm flipH="1">
            <a:off x="10058038" y="-360108"/>
            <a:ext cx="2960979" cy="2324985"/>
          </a:xfrm>
          <a:prstGeom prst="rect">
            <a:avLst/>
          </a:prstGeom>
          <a:gradFill flip="none" rotWithShape="1">
            <a:gsLst>
              <a:gs pos="0">
                <a:srgbClr val="DDDDEE">
                  <a:alpha val="0"/>
                </a:srgbClr>
              </a:gs>
              <a:gs pos="41000">
                <a:srgbClr val="DDDDEE">
                  <a:alpha val="0"/>
                </a:srgbClr>
              </a:gs>
              <a:gs pos="78000">
                <a:srgbClr val="DDDDEE"/>
              </a:gs>
            </a:gsLst>
            <a:lin ang="2700000" scaled="1"/>
            <a:tileRect/>
          </a:gra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CD534AF-74A3-4DF9-B0C6-A4A7DE13D3C2}"/>
              </a:ext>
            </a:extLst>
          </p:cNvPr>
          <p:cNvGrpSpPr/>
          <p:nvPr/>
        </p:nvGrpSpPr>
        <p:grpSpPr>
          <a:xfrm>
            <a:off x="264622" y="2324985"/>
            <a:ext cx="11756182" cy="2912185"/>
            <a:chOff x="261452" y="1782150"/>
            <a:chExt cx="11756182" cy="2912185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3EAEDBA-9BFD-4BD8-ACD0-76749C152DDF}"/>
                </a:ext>
              </a:extLst>
            </p:cNvPr>
            <p:cNvSpPr txBox="1"/>
            <p:nvPr/>
          </p:nvSpPr>
          <p:spPr>
            <a:xfrm>
              <a:off x="261452" y="2307268"/>
              <a:ext cx="11756182" cy="18466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o-RO" sz="5700" b="1" dirty="0">
                  <a:solidFill>
                    <a:srgbClr val="488E74"/>
                  </a:solidFill>
                  <a:latin typeface="Bahnschrift" panose="020B0502040204020203" pitchFamily="34" charset="0"/>
                </a:rPr>
                <a:t>I</a:t>
              </a:r>
              <a:r>
                <a:rPr lang="en-GB" sz="5700" b="1" dirty="0">
                  <a:solidFill>
                    <a:srgbClr val="488E74"/>
                  </a:solidFill>
                  <a:latin typeface="Bahnschrift" panose="020B0502040204020203" pitchFamily="34" charset="0"/>
                </a:rPr>
                <a:t>I</a:t>
              </a:r>
              <a:r>
                <a:rPr lang="ro-RO" sz="5700" b="1" dirty="0">
                  <a:solidFill>
                    <a:srgbClr val="488E74"/>
                  </a:solidFill>
                  <a:latin typeface="Bahnschrift" panose="020B0502040204020203" pitchFamily="34" charset="0"/>
                </a:rPr>
                <a:t>. erd</a:t>
              </a:r>
              <a:r>
                <a:rPr lang="hu-HU" sz="5700" b="1" dirty="0">
                  <a:solidFill>
                    <a:srgbClr val="488E74"/>
                  </a:solidFill>
                  <a:latin typeface="Bahnschrift" panose="020B0502040204020203" pitchFamily="34" charset="0"/>
                </a:rPr>
                <a:t>élyi adatviz</a:t>
              </a:r>
              <a:br>
                <a:rPr lang="hu-HU" sz="5600" b="1" dirty="0">
                  <a:solidFill>
                    <a:srgbClr val="488E74"/>
                  </a:solidFill>
                  <a:latin typeface="Bahnschrift" panose="020B0502040204020203" pitchFamily="34" charset="0"/>
                </a:rPr>
              </a:br>
              <a:r>
                <a:rPr lang="en-GB" sz="5600" b="1" dirty="0">
                  <a:solidFill>
                    <a:srgbClr val="488E74"/>
                  </a:solidFill>
                  <a:latin typeface="Bahnschrift" panose="020B0502040204020203" pitchFamily="34" charset="0"/>
                </a:rPr>
                <a:t>mini-</a:t>
              </a:r>
              <a:r>
                <a:rPr lang="en-GB" sz="5600" b="1" dirty="0" err="1">
                  <a:solidFill>
                    <a:srgbClr val="488E74"/>
                  </a:solidFill>
                  <a:latin typeface="Bahnschrift" panose="020B0502040204020203" pitchFamily="34" charset="0"/>
                </a:rPr>
                <a:t>konferencia</a:t>
              </a:r>
              <a:endParaRPr lang="hu-HU" sz="5600" b="1" dirty="0">
                <a:solidFill>
                  <a:srgbClr val="488E74"/>
                </a:solidFill>
                <a:latin typeface="Bahnschrift" panose="020B0502040204020203" pitchFamily="34" charset="0"/>
              </a:endParaRPr>
            </a:p>
          </p:txBody>
        </p:sp>
        <p:pic>
          <p:nvPicPr>
            <p:cNvPr id="37" name="Graphic 36" descr="Lecturer">
              <a:extLst>
                <a:ext uri="{FF2B5EF4-FFF2-40B4-BE49-F238E27FC236}">
                  <a16:creationId xmlns:a16="http://schemas.microsoft.com/office/drawing/2014/main" id="{D644C7B3-84CB-4571-9ACB-141BE91FA30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101020" y="2501063"/>
              <a:ext cx="1488775" cy="1488775"/>
            </a:xfrm>
            <a:prstGeom prst="rect">
              <a:avLst/>
            </a:prstGeom>
          </p:spPr>
        </p:pic>
        <p:pic>
          <p:nvPicPr>
            <p:cNvPr id="38" name="Graphic 37" descr="Bar chart">
              <a:extLst>
                <a:ext uri="{FF2B5EF4-FFF2-40B4-BE49-F238E27FC236}">
                  <a16:creationId xmlns:a16="http://schemas.microsoft.com/office/drawing/2014/main" id="{41F23D77-FCA2-42B2-A7D9-049E09F4B40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44431" y="2439174"/>
              <a:ext cx="1736124" cy="1736124"/>
            </a:xfrm>
            <a:prstGeom prst="rect">
              <a:avLst/>
            </a:prstGeom>
          </p:spPr>
        </p:pic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90982B89-8415-40F4-BBA7-BF115701AEE3}"/>
                </a:ext>
              </a:extLst>
            </p:cNvPr>
            <p:cNvSpPr/>
            <p:nvPr/>
          </p:nvSpPr>
          <p:spPr>
            <a:xfrm rot="16200000" flipH="1">
              <a:off x="6121543" y="2177441"/>
              <a:ext cx="36000" cy="4997788"/>
            </a:xfrm>
            <a:prstGeom prst="rect">
              <a:avLst/>
            </a:prstGeom>
            <a:gradFill flip="none" rotWithShape="1">
              <a:gsLst>
                <a:gs pos="27000">
                  <a:srgbClr val="AAAABB"/>
                </a:gs>
                <a:gs pos="76000">
                  <a:srgbClr val="AAAABB"/>
                </a:gs>
                <a:gs pos="0">
                  <a:schemeClr val="bg1">
                    <a:lumMod val="65000"/>
                    <a:alpha val="0"/>
                  </a:schemeClr>
                </a:gs>
                <a:gs pos="100000">
                  <a:schemeClr val="accent1">
                    <a:tint val="23500"/>
                    <a:satMod val="160000"/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F428EF3-6E9A-4747-B677-767EAEAC54C2}"/>
                </a:ext>
              </a:extLst>
            </p:cNvPr>
            <p:cNvSpPr/>
            <p:nvPr/>
          </p:nvSpPr>
          <p:spPr>
            <a:xfrm rot="16200000" flipH="1">
              <a:off x="6121543" y="-698744"/>
              <a:ext cx="36000" cy="4997788"/>
            </a:xfrm>
            <a:prstGeom prst="rect">
              <a:avLst/>
            </a:prstGeom>
            <a:gradFill flip="none" rotWithShape="1">
              <a:gsLst>
                <a:gs pos="27000">
                  <a:srgbClr val="AAAABB"/>
                </a:gs>
                <a:gs pos="76000">
                  <a:srgbClr val="AAAABB"/>
                </a:gs>
                <a:gs pos="0">
                  <a:schemeClr val="bg1">
                    <a:lumMod val="65000"/>
                    <a:alpha val="0"/>
                  </a:schemeClr>
                </a:gs>
                <a:gs pos="100000">
                  <a:schemeClr val="accent1">
                    <a:tint val="23500"/>
                    <a:satMod val="160000"/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E4DD0D58-8EEC-43D8-8E96-C0729BDF4DAD}"/>
              </a:ext>
            </a:extLst>
          </p:cNvPr>
          <p:cNvGrpSpPr/>
          <p:nvPr/>
        </p:nvGrpSpPr>
        <p:grpSpPr>
          <a:xfrm>
            <a:off x="3521451" y="5640185"/>
            <a:ext cx="5709570" cy="1021209"/>
            <a:chOff x="3521451" y="5381508"/>
            <a:chExt cx="5709570" cy="1021209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D71E3051-8070-4527-845C-5031463787E1}"/>
                </a:ext>
              </a:extLst>
            </p:cNvPr>
            <p:cNvSpPr txBox="1"/>
            <p:nvPr/>
          </p:nvSpPr>
          <p:spPr>
            <a:xfrm>
              <a:off x="6925958" y="5545467"/>
              <a:ext cx="221797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u-HU" sz="2400" dirty="0">
                  <a:solidFill>
                    <a:srgbClr val="426790"/>
                  </a:solidFill>
                  <a:latin typeface="Bahnschrift" panose="020B0502040204020203" pitchFamily="34" charset="0"/>
                </a:rPr>
                <a:t>Kolozsvár</a:t>
              </a:r>
            </a:p>
            <a:p>
              <a:pPr algn="ctr"/>
              <a:r>
                <a:rPr lang="hu-HU" sz="2400" dirty="0">
                  <a:solidFill>
                    <a:srgbClr val="426790"/>
                  </a:solidFill>
                  <a:latin typeface="Bahnschrift" panose="020B0502040204020203" pitchFamily="34" charset="0"/>
                </a:rPr>
                <a:t>2</a:t>
              </a:r>
              <a:r>
                <a:rPr lang="ro-RO" sz="2400" dirty="0">
                  <a:solidFill>
                    <a:srgbClr val="426790"/>
                  </a:solidFill>
                  <a:latin typeface="Bahnschrift" panose="020B0502040204020203" pitchFamily="34" charset="0"/>
                </a:rPr>
                <a:t>0</a:t>
              </a:r>
              <a:r>
                <a:rPr lang="en-GB" sz="2400" dirty="0">
                  <a:solidFill>
                    <a:srgbClr val="426790"/>
                  </a:solidFill>
                  <a:latin typeface="Bahnschrift" panose="020B0502040204020203" pitchFamily="34" charset="0"/>
                </a:rPr>
                <a:t>20</a:t>
              </a:r>
              <a:r>
                <a:rPr lang="ro-RO" sz="2400" dirty="0">
                  <a:solidFill>
                    <a:srgbClr val="426790"/>
                  </a:solidFill>
                  <a:latin typeface="Bahnschrift" panose="020B0502040204020203" pitchFamily="34" charset="0"/>
                </a:rPr>
                <a:t> </a:t>
              </a:r>
              <a:r>
                <a:rPr lang="hu-HU" sz="2400" dirty="0">
                  <a:solidFill>
                    <a:srgbClr val="426790"/>
                  </a:solidFill>
                  <a:latin typeface="Bahnschrift" panose="020B0502040204020203" pitchFamily="34" charset="0"/>
                </a:rPr>
                <a:t>j</a:t>
              </a:r>
              <a:r>
                <a:rPr lang="en-GB" sz="2400" dirty="0" err="1">
                  <a:solidFill>
                    <a:srgbClr val="426790"/>
                  </a:solidFill>
                  <a:latin typeface="Bahnschrift" panose="020B0502040204020203" pitchFamily="34" charset="0"/>
                </a:rPr>
                <a:t>anu</a:t>
              </a:r>
              <a:r>
                <a:rPr lang="hu-HU" sz="2400" dirty="0">
                  <a:solidFill>
                    <a:srgbClr val="426790"/>
                  </a:solidFill>
                  <a:latin typeface="Bahnschrift" panose="020B0502040204020203" pitchFamily="34" charset="0"/>
                </a:rPr>
                <a:t>ár 1</a:t>
              </a:r>
              <a:r>
                <a:rPr lang="en-GB" sz="2400" dirty="0">
                  <a:solidFill>
                    <a:srgbClr val="426790"/>
                  </a:solidFill>
                  <a:latin typeface="Bahnschrift" panose="020B0502040204020203" pitchFamily="34" charset="0"/>
                </a:rPr>
                <a:t>1</a:t>
              </a:r>
              <a:r>
                <a:rPr lang="hu-HU" sz="2400" dirty="0">
                  <a:solidFill>
                    <a:srgbClr val="426790"/>
                  </a:solidFill>
                  <a:latin typeface="Bahnschrift" panose="020B0502040204020203" pitchFamily="34" charset="0"/>
                </a:rPr>
                <a:t> </a:t>
              </a:r>
            </a:p>
          </p:txBody>
        </p:sp>
        <p:pic>
          <p:nvPicPr>
            <p:cNvPr id="47" name="Picture 2" descr="Babeș–Bolyai Tudományegyetem - LOGO">
              <a:extLst>
                <a:ext uri="{FF2B5EF4-FFF2-40B4-BE49-F238E27FC236}">
                  <a16:creationId xmlns:a16="http://schemas.microsoft.com/office/drawing/2014/main" id="{62C68649-B6DA-453F-A538-62C198A748B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21451" y="5545467"/>
              <a:ext cx="2476500" cy="8572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8" name="Graphic 47" descr="Marker">
              <a:extLst>
                <a:ext uri="{FF2B5EF4-FFF2-40B4-BE49-F238E27FC236}">
                  <a16:creationId xmlns:a16="http://schemas.microsoft.com/office/drawing/2014/main" id="{C35A6209-8C2D-48E4-9CE4-AD223DDA719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638437" y="5381508"/>
              <a:ext cx="592584" cy="592584"/>
            </a:xfrm>
            <a:prstGeom prst="rect">
              <a:avLst/>
            </a:prstGeom>
          </p:spPr>
        </p:pic>
      </p:grpSp>
      <p:pic>
        <p:nvPicPr>
          <p:cNvPr id="2050" name="Picture 2" descr="header.png (934×117)">
            <a:extLst>
              <a:ext uri="{FF2B5EF4-FFF2-40B4-BE49-F238E27FC236}">
                <a16:creationId xmlns:a16="http://schemas.microsoft.com/office/drawing/2014/main" id="{D8305A6C-DB4E-4AA9-8BFB-C38A1700A9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86" r="13449"/>
          <a:stretch/>
        </p:blipFill>
        <p:spPr bwMode="auto">
          <a:xfrm>
            <a:off x="3926601" y="243317"/>
            <a:ext cx="6052392" cy="1041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 descr="header.png (934×117)">
            <a:extLst>
              <a:ext uri="{FF2B5EF4-FFF2-40B4-BE49-F238E27FC236}">
                <a16:creationId xmlns:a16="http://schemas.microsoft.com/office/drawing/2014/main" id="{64592F5C-1BBF-4314-AAE7-14CC184E27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517" r="152"/>
          <a:stretch/>
        </p:blipFill>
        <p:spPr bwMode="auto">
          <a:xfrm>
            <a:off x="3069062" y="286268"/>
            <a:ext cx="741201" cy="1114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389DFD44-C889-4CE5-9656-01A18119E0C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56676" y="1482635"/>
            <a:ext cx="3744686" cy="779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4473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BE6D0AE-E09D-422C-A655-915EAC6B82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60389" y="2638735"/>
            <a:ext cx="4288366" cy="5482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46B0668-7893-4C48-8D13-5BC875003E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3548" y="222080"/>
            <a:ext cx="2410908" cy="5018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738F1A5-5D61-4489-9D89-F5BF1EA5FB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2535" y="848712"/>
            <a:ext cx="2272545" cy="931490"/>
          </a:xfrm>
          <a:prstGeom prst="rect">
            <a:avLst/>
          </a:prstGeom>
        </p:spPr>
      </p:pic>
      <p:pic>
        <p:nvPicPr>
          <p:cNvPr id="31" name="Picture 2" descr="Babeș–Bolyai Tudományegyetem - LOGO">
            <a:extLst>
              <a:ext uri="{FF2B5EF4-FFF2-40B4-BE49-F238E27FC236}">
                <a16:creationId xmlns:a16="http://schemas.microsoft.com/office/drawing/2014/main" id="{0234AFB0-0B19-4BE8-AD16-4B9CF99EBE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635" y="5610784"/>
            <a:ext cx="1107210" cy="383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011E890-2CB0-4EC5-9C33-7B2F1AC584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3548" y="6072479"/>
            <a:ext cx="1279862" cy="619828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236AB292-E3F7-477A-9C74-F2192074E7F4}"/>
              </a:ext>
            </a:extLst>
          </p:cNvPr>
          <p:cNvSpPr txBox="1"/>
          <p:nvPr/>
        </p:nvSpPr>
        <p:spPr>
          <a:xfrm>
            <a:off x="243548" y="2979976"/>
            <a:ext cx="28203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000" b="1" dirty="0">
                <a:solidFill>
                  <a:srgbClr val="426790"/>
                </a:solidFill>
                <a:latin typeface="Bahnschrift" panose="020B0502040204020203" pitchFamily="34" charset="0"/>
              </a:rPr>
              <a:t>I</a:t>
            </a:r>
            <a:r>
              <a:rPr lang="en-GB" sz="2000" b="1" dirty="0">
                <a:solidFill>
                  <a:srgbClr val="426790"/>
                </a:solidFill>
                <a:latin typeface="Bahnschrift" panose="020B0502040204020203" pitchFamily="34" charset="0"/>
              </a:rPr>
              <a:t>I</a:t>
            </a:r>
            <a:r>
              <a:rPr lang="ro-RO" sz="2000" b="1" dirty="0">
                <a:solidFill>
                  <a:srgbClr val="426790"/>
                </a:solidFill>
                <a:latin typeface="Bahnschrift" panose="020B0502040204020203" pitchFamily="34" charset="0"/>
              </a:rPr>
              <a:t>. erd</a:t>
            </a:r>
            <a:r>
              <a:rPr lang="hu-HU" sz="2000" b="1" dirty="0">
                <a:solidFill>
                  <a:srgbClr val="426790"/>
                </a:solidFill>
                <a:latin typeface="Bahnschrift" panose="020B0502040204020203" pitchFamily="34" charset="0"/>
              </a:rPr>
              <a:t>élyi adatviz</a:t>
            </a:r>
            <a:br>
              <a:rPr lang="hu-HU" sz="2000" b="1" dirty="0">
                <a:solidFill>
                  <a:srgbClr val="426790"/>
                </a:solidFill>
                <a:latin typeface="Bahnschrift" panose="020B0502040204020203" pitchFamily="34" charset="0"/>
              </a:rPr>
            </a:br>
            <a:r>
              <a:rPr lang="en-GB" sz="2000" b="1" dirty="0">
                <a:solidFill>
                  <a:srgbClr val="426790"/>
                </a:solidFill>
                <a:latin typeface="Bahnschrift" panose="020B0502040204020203" pitchFamily="34" charset="0"/>
              </a:rPr>
              <a:t>mini-</a:t>
            </a:r>
            <a:r>
              <a:rPr lang="en-GB" sz="2000" b="1" dirty="0" err="1">
                <a:solidFill>
                  <a:srgbClr val="426790"/>
                </a:solidFill>
                <a:latin typeface="Bahnschrift" panose="020B0502040204020203" pitchFamily="34" charset="0"/>
              </a:rPr>
              <a:t>konferencia</a:t>
            </a:r>
            <a:endParaRPr lang="hu-HU" sz="2000" b="1" dirty="0">
              <a:solidFill>
                <a:srgbClr val="426790"/>
              </a:solidFill>
              <a:latin typeface="Bahnschrift" panose="020B0502040204020203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342136A-CC04-4C38-BB27-BC7E3FBC0C7D}"/>
              </a:ext>
            </a:extLst>
          </p:cNvPr>
          <p:cNvSpPr/>
          <p:nvPr/>
        </p:nvSpPr>
        <p:spPr>
          <a:xfrm rot="16200000" flipH="1">
            <a:off x="1282575" y="1507339"/>
            <a:ext cx="18000" cy="2160000"/>
          </a:xfrm>
          <a:prstGeom prst="rect">
            <a:avLst/>
          </a:prstGeom>
          <a:gradFill flip="none" rotWithShape="1">
            <a:gsLst>
              <a:gs pos="27000">
                <a:srgbClr val="AAAABB"/>
              </a:gs>
              <a:gs pos="76000">
                <a:srgbClr val="AAAABB"/>
              </a:gs>
              <a:gs pos="0">
                <a:schemeClr val="bg1">
                  <a:lumMod val="65000"/>
                  <a:alpha val="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72E18F5-025A-474F-A1F8-599D4F3E12D8}"/>
              </a:ext>
            </a:extLst>
          </p:cNvPr>
          <p:cNvSpPr/>
          <p:nvPr/>
        </p:nvSpPr>
        <p:spPr>
          <a:xfrm rot="16200000" flipH="1">
            <a:off x="1282575" y="3017141"/>
            <a:ext cx="18000" cy="2160000"/>
          </a:xfrm>
          <a:prstGeom prst="rect">
            <a:avLst/>
          </a:prstGeom>
          <a:gradFill flip="none" rotWithShape="1">
            <a:gsLst>
              <a:gs pos="27000">
                <a:srgbClr val="AAAABB"/>
              </a:gs>
              <a:gs pos="76000">
                <a:srgbClr val="AAAABB"/>
              </a:gs>
              <a:gs pos="0">
                <a:schemeClr val="bg1">
                  <a:lumMod val="65000"/>
                  <a:alpha val="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161D23C-43AF-41DC-894E-7093A1DFF45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50350" t="69458" r="25228" b="1778"/>
          <a:stretch/>
        </p:blipFill>
        <p:spPr>
          <a:xfrm>
            <a:off x="10145123" y="-477064"/>
            <a:ext cx="2960979" cy="232498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48835DA8-80E4-4AB3-9246-80211254E5DF}"/>
              </a:ext>
            </a:extLst>
          </p:cNvPr>
          <p:cNvSpPr/>
          <p:nvPr/>
        </p:nvSpPr>
        <p:spPr>
          <a:xfrm flipH="1">
            <a:off x="10058038" y="-360108"/>
            <a:ext cx="2960979" cy="2324985"/>
          </a:xfrm>
          <a:prstGeom prst="rect">
            <a:avLst/>
          </a:prstGeom>
          <a:gradFill flip="none" rotWithShape="1">
            <a:gsLst>
              <a:gs pos="0">
                <a:srgbClr val="E6E6E6">
                  <a:alpha val="0"/>
                </a:srgbClr>
              </a:gs>
              <a:gs pos="41000">
                <a:srgbClr val="E6E6E6">
                  <a:alpha val="0"/>
                </a:srgbClr>
              </a:gs>
              <a:gs pos="78000">
                <a:srgbClr val="E6E6E6"/>
              </a:gs>
            </a:gsLst>
            <a:lin ang="2700000" scaled="1"/>
            <a:tileRect/>
          </a:gra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65FA103-A86A-4A30-A1BA-DB45AF4BC3DC}"/>
              </a:ext>
            </a:extLst>
          </p:cNvPr>
          <p:cNvSpPr/>
          <p:nvPr/>
        </p:nvSpPr>
        <p:spPr>
          <a:xfrm>
            <a:off x="8208121" y="2615117"/>
            <a:ext cx="3996942" cy="637593"/>
          </a:xfrm>
          <a:prstGeom prst="rect">
            <a:avLst/>
          </a:prstGeom>
          <a:gradFill flip="none" rotWithShape="1">
            <a:gsLst>
              <a:gs pos="47000">
                <a:srgbClr val="E6E6E6"/>
              </a:gs>
              <a:gs pos="100000">
                <a:srgbClr val="E6E6E6">
                  <a:alpha val="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8903EDF-E207-4BA3-90E6-33AAB57A596E}"/>
              </a:ext>
            </a:extLst>
          </p:cNvPr>
          <p:cNvSpPr/>
          <p:nvPr/>
        </p:nvSpPr>
        <p:spPr>
          <a:xfrm>
            <a:off x="8837317" y="1685234"/>
            <a:ext cx="3354683" cy="294883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539886A-0339-4FB7-8EF1-3F66EAA57752}"/>
              </a:ext>
            </a:extLst>
          </p:cNvPr>
          <p:cNvSpPr txBox="1"/>
          <p:nvPr/>
        </p:nvSpPr>
        <p:spPr>
          <a:xfrm>
            <a:off x="8935081" y="1559939"/>
            <a:ext cx="3481758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800" b="1" dirty="0">
                <a:solidFill>
                  <a:srgbClr val="426790"/>
                </a:solidFill>
                <a:latin typeface="Bahnschrift" panose="020B0502040204020203" pitchFamily="34" charset="0"/>
              </a:rPr>
              <a:t>Dr. </a:t>
            </a:r>
            <a:r>
              <a:rPr lang="en-US" sz="2800" b="1" dirty="0">
                <a:solidFill>
                  <a:srgbClr val="426790"/>
                </a:solidFill>
                <a:latin typeface="Bahnschrift" panose="020B0502040204020203" pitchFamily="34" charset="0"/>
              </a:rPr>
              <a:t>R</a:t>
            </a:r>
            <a:r>
              <a:rPr lang="hu-HU" sz="2800" b="1" dirty="0">
                <a:solidFill>
                  <a:srgbClr val="426790"/>
                </a:solidFill>
                <a:latin typeface="Bahnschrift" panose="020B0502040204020203" pitchFamily="34" charset="0"/>
              </a:rPr>
              <a:t>á</a:t>
            </a:r>
            <a:r>
              <a:rPr lang="en-US" sz="2800" b="1" dirty="0" err="1">
                <a:solidFill>
                  <a:srgbClr val="426790"/>
                </a:solidFill>
                <a:latin typeface="Bahnschrift" panose="020B0502040204020203" pitchFamily="34" charset="0"/>
              </a:rPr>
              <a:t>cz</a:t>
            </a:r>
            <a:r>
              <a:rPr lang="hu-HU" sz="2800" b="1" dirty="0">
                <a:solidFill>
                  <a:srgbClr val="426790"/>
                </a:solidFill>
                <a:latin typeface="Bahnschrift" panose="020B0502040204020203" pitchFamily="34" charset="0"/>
              </a:rPr>
              <a:t> </a:t>
            </a:r>
            <a:br>
              <a:rPr lang="hu-HU" sz="2800" b="1" dirty="0">
                <a:solidFill>
                  <a:srgbClr val="426790"/>
                </a:solidFill>
                <a:latin typeface="Bahnschrift" panose="020B0502040204020203" pitchFamily="34" charset="0"/>
              </a:rPr>
            </a:br>
            <a:r>
              <a:rPr lang="hu-HU" sz="2800" b="1" dirty="0">
                <a:solidFill>
                  <a:srgbClr val="426790"/>
                </a:solidFill>
                <a:latin typeface="Bahnschrift" panose="020B0502040204020203" pitchFamily="34" charset="0"/>
              </a:rPr>
              <a:t>Béla Gergely</a:t>
            </a:r>
            <a:endParaRPr lang="en-US" sz="2800" b="1" dirty="0">
              <a:solidFill>
                <a:srgbClr val="426790"/>
              </a:solidFill>
              <a:latin typeface="Bahnschrift" panose="020B0502040204020203" pitchFamily="34" charset="0"/>
            </a:endParaRPr>
          </a:p>
          <a:p>
            <a:pPr algn="ctr"/>
            <a:r>
              <a:rPr lang="hu-HU" sz="2000" b="1" dirty="0">
                <a:solidFill>
                  <a:srgbClr val="426790"/>
                </a:solidFill>
                <a:latin typeface="Bahnschrift" panose="020B0502040204020203" pitchFamily="34" charset="0"/>
              </a:rPr>
              <a:t>egyetemi adjunktus</a:t>
            </a:r>
          </a:p>
          <a:p>
            <a:pPr algn="ctr"/>
            <a:endParaRPr lang="hu-HU" sz="2800" b="1" dirty="0">
              <a:solidFill>
                <a:srgbClr val="426790"/>
              </a:solidFill>
              <a:latin typeface="Bahnschrift" panose="020B0502040204020203" pitchFamily="34" charset="0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D835B157-C823-4BA0-BF62-7EF8EB07A834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27" t="-5102" r="20777"/>
          <a:stretch/>
        </p:blipFill>
        <p:spPr>
          <a:xfrm>
            <a:off x="1852044" y="-178067"/>
            <a:ext cx="7879487" cy="7036068"/>
          </a:xfrm>
          <a:prstGeom prst="parallelogram">
            <a:avLst>
              <a:gd name="adj" fmla="val 24925"/>
            </a:avLst>
          </a:prstGeom>
          <a:ln w="76200">
            <a:solidFill>
              <a:srgbClr val="426790"/>
            </a:solidFill>
          </a:ln>
        </p:spPr>
      </p:pic>
      <p:sp>
        <p:nvSpPr>
          <p:cNvPr id="22" name="Parallelogram 21">
            <a:extLst>
              <a:ext uri="{FF2B5EF4-FFF2-40B4-BE49-F238E27FC236}">
                <a16:creationId xmlns:a16="http://schemas.microsoft.com/office/drawing/2014/main" id="{BFD91B4E-5B7D-47A4-81D1-5C073329F281}"/>
              </a:ext>
            </a:extLst>
          </p:cNvPr>
          <p:cNvSpPr/>
          <p:nvPr/>
        </p:nvSpPr>
        <p:spPr>
          <a:xfrm>
            <a:off x="2966179" y="-2"/>
            <a:ext cx="6720840" cy="2324985"/>
          </a:xfrm>
          <a:prstGeom prst="parallelogram">
            <a:avLst/>
          </a:prstGeom>
          <a:gradFill>
            <a:gsLst>
              <a:gs pos="26000">
                <a:srgbClr val="E6E6E6"/>
              </a:gs>
              <a:gs pos="100000">
                <a:srgbClr val="E6E6E6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04DAA77-2856-469F-AF2E-5754CA31BFD8}"/>
              </a:ext>
            </a:extLst>
          </p:cNvPr>
          <p:cNvSpPr txBox="1"/>
          <p:nvPr/>
        </p:nvSpPr>
        <p:spPr>
          <a:xfrm>
            <a:off x="3572812" y="117071"/>
            <a:ext cx="56582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000" b="1" dirty="0">
                <a:solidFill>
                  <a:srgbClr val="426790"/>
                </a:solidFill>
                <a:latin typeface="Bahnschrift" panose="020B0502040204020203" pitchFamily="34" charset="0"/>
              </a:rPr>
              <a:t>A környezeti és társadalmi fenntarthatóság</a:t>
            </a:r>
          </a:p>
          <a:p>
            <a:pPr algn="ctr"/>
            <a:r>
              <a:rPr lang="hu-HU" sz="2000" b="1" dirty="0">
                <a:solidFill>
                  <a:srgbClr val="426790"/>
                </a:solidFill>
                <a:latin typeface="Bahnschrift" panose="020B0502040204020203" pitchFamily="34" charset="0"/>
              </a:rPr>
              <a:t>megvalósításának és eredményességének</a:t>
            </a:r>
          </a:p>
          <a:p>
            <a:pPr algn="ctr"/>
            <a:r>
              <a:rPr lang="hu-HU" sz="2000" b="1" dirty="0">
                <a:solidFill>
                  <a:srgbClr val="426790"/>
                </a:solidFill>
                <a:latin typeface="Bahnschrift" panose="020B0502040204020203" pitchFamily="34" charset="0"/>
              </a:rPr>
              <a:t>vizsgálata a globális autóiparban</a:t>
            </a:r>
            <a:endParaRPr lang="hu-HU" sz="2000" b="1" i="1" dirty="0">
              <a:solidFill>
                <a:srgbClr val="426790"/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49028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BE6D0AE-E09D-422C-A655-915EAC6B82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93098" y="1929129"/>
            <a:ext cx="4508666" cy="5473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46B0668-7893-4C48-8D13-5BC875003E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3548" y="222080"/>
            <a:ext cx="2410908" cy="5018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738F1A5-5D61-4489-9D89-F5BF1EA5FB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2535" y="848712"/>
            <a:ext cx="2272545" cy="931490"/>
          </a:xfrm>
          <a:prstGeom prst="rect">
            <a:avLst/>
          </a:prstGeom>
        </p:spPr>
      </p:pic>
      <p:pic>
        <p:nvPicPr>
          <p:cNvPr id="31" name="Picture 2" descr="Babeș–Bolyai Tudományegyetem - LOGO">
            <a:extLst>
              <a:ext uri="{FF2B5EF4-FFF2-40B4-BE49-F238E27FC236}">
                <a16:creationId xmlns:a16="http://schemas.microsoft.com/office/drawing/2014/main" id="{0234AFB0-0B19-4BE8-AD16-4B9CF99EBE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635" y="5610784"/>
            <a:ext cx="1107210" cy="383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011E890-2CB0-4EC5-9C33-7B2F1AC584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3548" y="6072479"/>
            <a:ext cx="1279862" cy="619828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236AB292-E3F7-477A-9C74-F2192074E7F4}"/>
              </a:ext>
            </a:extLst>
          </p:cNvPr>
          <p:cNvSpPr txBox="1"/>
          <p:nvPr/>
        </p:nvSpPr>
        <p:spPr>
          <a:xfrm>
            <a:off x="243548" y="2979976"/>
            <a:ext cx="28203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000" b="1" dirty="0">
                <a:solidFill>
                  <a:srgbClr val="426790"/>
                </a:solidFill>
                <a:latin typeface="Bahnschrift" panose="020B0502040204020203" pitchFamily="34" charset="0"/>
              </a:rPr>
              <a:t>I</a:t>
            </a:r>
            <a:r>
              <a:rPr lang="en-GB" sz="2000" b="1" dirty="0">
                <a:solidFill>
                  <a:srgbClr val="426790"/>
                </a:solidFill>
                <a:latin typeface="Bahnschrift" panose="020B0502040204020203" pitchFamily="34" charset="0"/>
              </a:rPr>
              <a:t>I</a:t>
            </a:r>
            <a:r>
              <a:rPr lang="ro-RO" sz="2000" b="1" dirty="0">
                <a:solidFill>
                  <a:srgbClr val="426790"/>
                </a:solidFill>
                <a:latin typeface="Bahnschrift" panose="020B0502040204020203" pitchFamily="34" charset="0"/>
              </a:rPr>
              <a:t>. erd</a:t>
            </a:r>
            <a:r>
              <a:rPr lang="hu-HU" sz="2000" b="1" dirty="0">
                <a:solidFill>
                  <a:srgbClr val="426790"/>
                </a:solidFill>
                <a:latin typeface="Bahnschrift" panose="020B0502040204020203" pitchFamily="34" charset="0"/>
              </a:rPr>
              <a:t>élyi adatviz</a:t>
            </a:r>
            <a:br>
              <a:rPr lang="hu-HU" sz="2000" b="1" dirty="0">
                <a:solidFill>
                  <a:srgbClr val="426790"/>
                </a:solidFill>
                <a:latin typeface="Bahnschrift" panose="020B0502040204020203" pitchFamily="34" charset="0"/>
              </a:rPr>
            </a:br>
            <a:r>
              <a:rPr lang="en-GB" sz="2000" b="1" dirty="0">
                <a:solidFill>
                  <a:srgbClr val="426790"/>
                </a:solidFill>
                <a:latin typeface="Bahnschrift" panose="020B0502040204020203" pitchFamily="34" charset="0"/>
              </a:rPr>
              <a:t>mini-</a:t>
            </a:r>
            <a:r>
              <a:rPr lang="en-GB" sz="2000" b="1" dirty="0" err="1">
                <a:solidFill>
                  <a:srgbClr val="426790"/>
                </a:solidFill>
                <a:latin typeface="Bahnschrift" panose="020B0502040204020203" pitchFamily="34" charset="0"/>
              </a:rPr>
              <a:t>konferencia</a:t>
            </a:r>
            <a:endParaRPr lang="hu-HU" sz="2000" b="1" dirty="0">
              <a:solidFill>
                <a:srgbClr val="426790"/>
              </a:solidFill>
              <a:latin typeface="Bahnschrift" panose="020B0502040204020203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342136A-CC04-4C38-BB27-BC7E3FBC0C7D}"/>
              </a:ext>
            </a:extLst>
          </p:cNvPr>
          <p:cNvSpPr/>
          <p:nvPr/>
        </p:nvSpPr>
        <p:spPr>
          <a:xfrm rot="16200000" flipH="1">
            <a:off x="1282575" y="1507339"/>
            <a:ext cx="18000" cy="2160000"/>
          </a:xfrm>
          <a:prstGeom prst="rect">
            <a:avLst/>
          </a:prstGeom>
          <a:gradFill flip="none" rotWithShape="1">
            <a:gsLst>
              <a:gs pos="27000">
                <a:srgbClr val="AAAABB"/>
              </a:gs>
              <a:gs pos="76000">
                <a:srgbClr val="AAAABB"/>
              </a:gs>
              <a:gs pos="0">
                <a:schemeClr val="bg1">
                  <a:lumMod val="65000"/>
                  <a:alpha val="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72E18F5-025A-474F-A1F8-599D4F3E12D8}"/>
              </a:ext>
            </a:extLst>
          </p:cNvPr>
          <p:cNvSpPr/>
          <p:nvPr/>
        </p:nvSpPr>
        <p:spPr>
          <a:xfrm rot="16200000" flipH="1">
            <a:off x="1282575" y="3017141"/>
            <a:ext cx="18000" cy="2160000"/>
          </a:xfrm>
          <a:prstGeom prst="rect">
            <a:avLst/>
          </a:prstGeom>
          <a:gradFill flip="none" rotWithShape="1">
            <a:gsLst>
              <a:gs pos="27000">
                <a:srgbClr val="AAAABB"/>
              </a:gs>
              <a:gs pos="76000">
                <a:srgbClr val="AAAABB"/>
              </a:gs>
              <a:gs pos="0">
                <a:schemeClr val="bg1">
                  <a:lumMod val="65000"/>
                  <a:alpha val="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161D23C-43AF-41DC-894E-7093A1DFF45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50350" t="69458" r="25228" b="1778"/>
          <a:stretch/>
        </p:blipFill>
        <p:spPr>
          <a:xfrm>
            <a:off x="10145123" y="-477064"/>
            <a:ext cx="2960979" cy="232498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48835DA8-80E4-4AB3-9246-80211254E5DF}"/>
              </a:ext>
            </a:extLst>
          </p:cNvPr>
          <p:cNvSpPr/>
          <p:nvPr/>
        </p:nvSpPr>
        <p:spPr>
          <a:xfrm flipH="1">
            <a:off x="10058038" y="-360108"/>
            <a:ext cx="2960979" cy="2324985"/>
          </a:xfrm>
          <a:prstGeom prst="rect">
            <a:avLst/>
          </a:prstGeom>
          <a:gradFill flip="none" rotWithShape="1">
            <a:gsLst>
              <a:gs pos="0">
                <a:srgbClr val="E6E6E6">
                  <a:alpha val="0"/>
                </a:srgbClr>
              </a:gs>
              <a:gs pos="41000">
                <a:srgbClr val="E6E6E6">
                  <a:alpha val="0"/>
                </a:srgbClr>
              </a:gs>
              <a:gs pos="78000">
                <a:srgbClr val="E6E6E6"/>
              </a:gs>
            </a:gsLst>
            <a:lin ang="2700000" scaled="1"/>
            <a:tileRect/>
          </a:gra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65FA103-A86A-4A30-A1BA-DB45AF4BC3DC}"/>
              </a:ext>
            </a:extLst>
          </p:cNvPr>
          <p:cNvSpPr/>
          <p:nvPr/>
        </p:nvSpPr>
        <p:spPr>
          <a:xfrm>
            <a:off x="8296080" y="1918436"/>
            <a:ext cx="3996942" cy="1053534"/>
          </a:xfrm>
          <a:prstGeom prst="rect">
            <a:avLst/>
          </a:prstGeom>
          <a:gradFill flip="none" rotWithShape="1">
            <a:gsLst>
              <a:gs pos="47000">
                <a:srgbClr val="E6E6E6"/>
              </a:gs>
              <a:gs pos="100000">
                <a:srgbClr val="E6E6E6">
                  <a:alpha val="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8903EDF-E207-4BA3-90E6-33AAB57A596E}"/>
              </a:ext>
            </a:extLst>
          </p:cNvPr>
          <p:cNvSpPr/>
          <p:nvPr/>
        </p:nvSpPr>
        <p:spPr>
          <a:xfrm>
            <a:off x="8837317" y="1685234"/>
            <a:ext cx="3354683" cy="294883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539886A-0339-4FB7-8EF1-3F66EAA57752}"/>
              </a:ext>
            </a:extLst>
          </p:cNvPr>
          <p:cNvSpPr txBox="1"/>
          <p:nvPr/>
        </p:nvSpPr>
        <p:spPr>
          <a:xfrm>
            <a:off x="8706898" y="1685234"/>
            <a:ext cx="34817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426790"/>
                </a:solidFill>
                <a:latin typeface="Bahnschrift" panose="020B0502040204020203" pitchFamily="34" charset="0"/>
              </a:rPr>
              <a:t>M</a:t>
            </a:r>
            <a:r>
              <a:rPr lang="hu-HU" sz="2800" b="1" dirty="0">
                <a:solidFill>
                  <a:srgbClr val="426790"/>
                </a:solidFill>
                <a:latin typeface="Bahnschrift" panose="020B0502040204020203" pitchFamily="34" charset="0"/>
              </a:rPr>
              <a:t>észáros Tibor</a:t>
            </a:r>
            <a:endParaRPr lang="en-US" sz="2800" b="1" dirty="0">
              <a:solidFill>
                <a:srgbClr val="426790"/>
              </a:solidFill>
              <a:latin typeface="Bahnschrift" panose="020B0502040204020203" pitchFamily="34" charset="0"/>
            </a:endParaRPr>
          </a:p>
          <a:p>
            <a:pPr algn="ctr"/>
            <a:r>
              <a:rPr lang="hu-HU" sz="2000" b="1" dirty="0">
                <a:solidFill>
                  <a:srgbClr val="426790"/>
                </a:solidFill>
                <a:latin typeface="Bahnschrift" panose="020B0502040204020203" pitchFamily="34" charset="0"/>
              </a:rPr>
              <a:t>Gazdasági elemző</a:t>
            </a:r>
            <a:endParaRPr lang="hu-HU" sz="2800" b="1" i="1" dirty="0">
              <a:solidFill>
                <a:srgbClr val="426790"/>
              </a:solidFill>
              <a:latin typeface="Bahnschrift" panose="020B0502040204020203" pitchFamily="34" charset="0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D835B157-C823-4BA0-BF62-7EF8EB07A834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68" r="19173"/>
          <a:stretch/>
        </p:blipFill>
        <p:spPr>
          <a:xfrm>
            <a:off x="1795945" y="-156756"/>
            <a:ext cx="7606666" cy="6993444"/>
          </a:xfrm>
          <a:prstGeom prst="parallelogram">
            <a:avLst>
              <a:gd name="adj" fmla="val 24925"/>
            </a:avLst>
          </a:prstGeom>
          <a:ln w="76200">
            <a:solidFill>
              <a:srgbClr val="426790"/>
            </a:solidFill>
          </a:ln>
        </p:spPr>
      </p:pic>
      <p:sp>
        <p:nvSpPr>
          <p:cNvPr id="22" name="Parallelogram 21">
            <a:extLst>
              <a:ext uri="{FF2B5EF4-FFF2-40B4-BE49-F238E27FC236}">
                <a16:creationId xmlns:a16="http://schemas.microsoft.com/office/drawing/2014/main" id="{BFD91B4E-5B7D-47A4-81D1-5C073329F281}"/>
              </a:ext>
            </a:extLst>
          </p:cNvPr>
          <p:cNvSpPr/>
          <p:nvPr/>
        </p:nvSpPr>
        <p:spPr>
          <a:xfrm>
            <a:off x="2884556" y="-38140"/>
            <a:ext cx="6492240" cy="2445164"/>
          </a:xfrm>
          <a:prstGeom prst="parallelogram">
            <a:avLst/>
          </a:prstGeom>
          <a:gradFill>
            <a:gsLst>
              <a:gs pos="26000">
                <a:srgbClr val="E6E6E6"/>
              </a:gs>
              <a:gs pos="100000">
                <a:srgbClr val="E6E6E6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04DAA77-2856-469F-AF2E-5754CA31BFD8}"/>
              </a:ext>
            </a:extLst>
          </p:cNvPr>
          <p:cNvSpPr txBox="1"/>
          <p:nvPr/>
        </p:nvSpPr>
        <p:spPr>
          <a:xfrm>
            <a:off x="3572812" y="218152"/>
            <a:ext cx="56582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000" b="1" dirty="0">
                <a:solidFill>
                  <a:srgbClr val="426790"/>
                </a:solidFill>
                <a:latin typeface="Bahnschrift" panose="020B0502040204020203" pitchFamily="34" charset="0"/>
              </a:rPr>
              <a:t>Adatalapú tartalomgyártás</a:t>
            </a:r>
          </a:p>
        </p:txBody>
      </p:sp>
    </p:spTree>
    <p:extLst>
      <p:ext uri="{BB962C8B-B14F-4D97-AF65-F5344CB8AC3E}">
        <p14:creationId xmlns:p14="http://schemas.microsoft.com/office/powerpoint/2010/main" val="17492384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BE6D0AE-E09D-422C-A655-915EAC6B82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803686" y="2820030"/>
            <a:ext cx="4398078" cy="4398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46B0668-7893-4C48-8D13-5BC875003E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3548" y="222080"/>
            <a:ext cx="2410908" cy="5018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738F1A5-5D61-4489-9D89-F5BF1EA5FB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2535" y="848712"/>
            <a:ext cx="2272545" cy="931490"/>
          </a:xfrm>
          <a:prstGeom prst="rect">
            <a:avLst/>
          </a:prstGeom>
        </p:spPr>
      </p:pic>
      <p:pic>
        <p:nvPicPr>
          <p:cNvPr id="31" name="Picture 2" descr="Babeș–Bolyai Tudományegyetem - LOGO">
            <a:extLst>
              <a:ext uri="{FF2B5EF4-FFF2-40B4-BE49-F238E27FC236}">
                <a16:creationId xmlns:a16="http://schemas.microsoft.com/office/drawing/2014/main" id="{0234AFB0-0B19-4BE8-AD16-4B9CF99EBE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635" y="5610784"/>
            <a:ext cx="1107210" cy="383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011E890-2CB0-4EC5-9C33-7B2F1AC584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3548" y="6072479"/>
            <a:ext cx="1279862" cy="619828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236AB292-E3F7-477A-9C74-F2192074E7F4}"/>
              </a:ext>
            </a:extLst>
          </p:cNvPr>
          <p:cNvSpPr txBox="1"/>
          <p:nvPr/>
        </p:nvSpPr>
        <p:spPr>
          <a:xfrm>
            <a:off x="243548" y="2979976"/>
            <a:ext cx="28203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000" b="1" dirty="0">
                <a:solidFill>
                  <a:srgbClr val="426790"/>
                </a:solidFill>
                <a:latin typeface="Bahnschrift" panose="020B0502040204020203" pitchFamily="34" charset="0"/>
              </a:rPr>
              <a:t>I</a:t>
            </a:r>
            <a:r>
              <a:rPr lang="en-GB" sz="2000" b="1" dirty="0">
                <a:solidFill>
                  <a:srgbClr val="426790"/>
                </a:solidFill>
                <a:latin typeface="Bahnschrift" panose="020B0502040204020203" pitchFamily="34" charset="0"/>
              </a:rPr>
              <a:t>I</a:t>
            </a:r>
            <a:r>
              <a:rPr lang="ro-RO" sz="2000" b="1" dirty="0">
                <a:solidFill>
                  <a:srgbClr val="426790"/>
                </a:solidFill>
                <a:latin typeface="Bahnschrift" panose="020B0502040204020203" pitchFamily="34" charset="0"/>
              </a:rPr>
              <a:t>. erd</a:t>
            </a:r>
            <a:r>
              <a:rPr lang="hu-HU" sz="2000" b="1" dirty="0">
                <a:solidFill>
                  <a:srgbClr val="426790"/>
                </a:solidFill>
                <a:latin typeface="Bahnschrift" panose="020B0502040204020203" pitchFamily="34" charset="0"/>
              </a:rPr>
              <a:t>élyi adatviz</a:t>
            </a:r>
            <a:br>
              <a:rPr lang="hu-HU" sz="2000" b="1" dirty="0">
                <a:solidFill>
                  <a:srgbClr val="426790"/>
                </a:solidFill>
                <a:latin typeface="Bahnschrift" panose="020B0502040204020203" pitchFamily="34" charset="0"/>
              </a:rPr>
            </a:br>
            <a:r>
              <a:rPr lang="en-GB" sz="2000" b="1" dirty="0">
                <a:solidFill>
                  <a:srgbClr val="426790"/>
                </a:solidFill>
                <a:latin typeface="Bahnschrift" panose="020B0502040204020203" pitchFamily="34" charset="0"/>
              </a:rPr>
              <a:t>mini-</a:t>
            </a:r>
            <a:r>
              <a:rPr lang="en-GB" sz="2000" b="1" dirty="0" err="1">
                <a:solidFill>
                  <a:srgbClr val="426790"/>
                </a:solidFill>
                <a:latin typeface="Bahnschrift" panose="020B0502040204020203" pitchFamily="34" charset="0"/>
              </a:rPr>
              <a:t>konferencia</a:t>
            </a:r>
            <a:endParaRPr lang="hu-HU" sz="2000" b="1" dirty="0">
              <a:solidFill>
                <a:srgbClr val="426790"/>
              </a:solidFill>
              <a:latin typeface="Bahnschrift" panose="020B0502040204020203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342136A-CC04-4C38-BB27-BC7E3FBC0C7D}"/>
              </a:ext>
            </a:extLst>
          </p:cNvPr>
          <p:cNvSpPr/>
          <p:nvPr/>
        </p:nvSpPr>
        <p:spPr>
          <a:xfrm rot="16200000" flipH="1">
            <a:off x="1282575" y="1507339"/>
            <a:ext cx="18000" cy="2160000"/>
          </a:xfrm>
          <a:prstGeom prst="rect">
            <a:avLst/>
          </a:prstGeom>
          <a:gradFill flip="none" rotWithShape="1">
            <a:gsLst>
              <a:gs pos="27000">
                <a:srgbClr val="AAAABB"/>
              </a:gs>
              <a:gs pos="76000">
                <a:srgbClr val="AAAABB"/>
              </a:gs>
              <a:gs pos="0">
                <a:schemeClr val="bg1">
                  <a:lumMod val="65000"/>
                  <a:alpha val="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72E18F5-025A-474F-A1F8-599D4F3E12D8}"/>
              </a:ext>
            </a:extLst>
          </p:cNvPr>
          <p:cNvSpPr/>
          <p:nvPr/>
        </p:nvSpPr>
        <p:spPr>
          <a:xfrm rot="16200000" flipH="1">
            <a:off x="1282575" y="3017141"/>
            <a:ext cx="18000" cy="2160000"/>
          </a:xfrm>
          <a:prstGeom prst="rect">
            <a:avLst/>
          </a:prstGeom>
          <a:gradFill flip="none" rotWithShape="1">
            <a:gsLst>
              <a:gs pos="27000">
                <a:srgbClr val="AAAABB"/>
              </a:gs>
              <a:gs pos="76000">
                <a:srgbClr val="AAAABB"/>
              </a:gs>
              <a:gs pos="0">
                <a:schemeClr val="bg1">
                  <a:lumMod val="65000"/>
                  <a:alpha val="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161D23C-43AF-41DC-894E-7093A1DFF45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50350" t="69458" r="25228" b="1778"/>
          <a:stretch/>
        </p:blipFill>
        <p:spPr>
          <a:xfrm>
            <a:off x="10145123" y="-477064"/>
            <a:ext cx="2960979" cy="232498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48835DA8-80E4-4AB3-9246-80211254E5DF}"/>
              </a:ext>
            </a:extLst>
          </p:cNvPr>
          <p:cNvSpPr/>
          <p:nvPr/>
        </p:nvSpPr>
        <p:spPr>
          <a:xfrm flipH="1">
            <a:off x="10058038" y="-360108"/>
            <a:ext cx="2960979" cy="2324985"/>
          </a:xfrm>
          <a:prstGeom prst="rect">
            <a:avLst/>
          </a:prstGeom>
          <a:gradFill flip="none" rotWithShape="1">
            <a:gsLst>
              <a:gs pos="0">
                <a:srgbClr val="E6E6E6">
                  <a:alpha val="0"/>
                </a:srgbClr>
              </a:gs>
              <a:gs pos="41000">
                <a:srgbClr val="E6E6E6">
                  <a:alpha val="0"/>
                </a:srgbClr>
              </a:gs>
              <a:gs pos="78000">
                <a:srgbClr val="E6E6E6"/>
              </a:gs>
            </a:gsLst>
            <a:lin ang="2700000" scaled="1"/>
            <a:tileRect/>
          </a:gra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65FA103-A86A-4A30-A1BA-DB45AF4BC3DC}"/>
              </a:ext>
            </a:extLst>
          </p:cNvPr>
          <p:cNvSpPr/>
          <p:nvPr/>
        </p:nvSpPr>
        <p:spPr>
          <a:xfrm>
            <a:off x="8296080" y="2506264"/>
            <a:ext cx="3996942" cy="1055529"/>
          </a:xfrm>
          <a:prstGeom prst="rect">
            <a:avLst/>
          </a:prstGeom>
          <a:gradFill flip="none" rotWithShape="1">
            <a:gsLst>
              <a:gs pos="47000">
                <a:srgbClr val="E6E6E6"/>
              </a:gs>
              <a:gs pos="100000">
                <a:srgbClr val="E6E6E6">
                  <a:alpha val="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8903EDF-E207-4BA3-90E6-33AAB57A596E}"/>
              </a:ext>
            </a:extLst>
          </p:cNvPr>
          <p:cNvSpPr/>
          <p:nvPr/>
        </p:nvSpPr>
        <p:spPr>
          <a:xfrm>
            <a:off x="8837317" y="1685234"/>
            <a:ext cx="3354683" cy="294883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539886A-0339-4FB7-8EF1-3F66EAA57752}"/>
              </a:ext>
            </a:extLst>
          </p:cNvPr>
          <p:cNvSpPr txBox="1"/>
          <p:nvPr/>
        </p:nvSpPr>
        <p:spPr>
          <a:xfrm>
            <a:off x="8812968" y="1709560"/>
            <a:ext cx="3481758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>
                <a:solidFill>
                  <a:srgbClr val="426790"/>
                </a:solidFill>
                <a:latin typeface="Bahnschrift" panose="020B0502040204020203" pitchFamily="34" charset="0"/>
              </a:rPr>
              <a:t>Polacsek</a:t>
            </a:r>
            <a:r>
              <a:rPr lang="en-US" sz="2800" b="1" dirty="0">
                <a:solidFill>
                  <a:srgbClr val="426790"/>
                </a:solidFill>
                <a:latin typeface="Bahnschrift" panose="020B0502040204020203" pitchFamily="34" charset="0"/>
              </a:rPr>
              <a:t> P</a:t>
            </a:r>
            <a:r>
              <a:rPr lang="hu-HU" sz="2800" b="1" dirty="0">
                <a:solidFill>
                  <a:srgbClr val="426790"/>
                </a:solidFill>
                <a:latin typeface="Bahnschrift" panose="020B0502040204020203" pitchFamily="34" charset="0"/>
              </a:rPr>
              <a:t>é</a:t>
            </a:r>
            <a:r>
              <a:rPr lang="en-US" sz="2800" b="1" dirty="0" err="1">
                <a:solidFill>
                  <a:srgbClr val="426790"/>
                </a:solidFill>
                <a:latin typeface="Bahnschrift" panose="020B0502040204020203" pitchFamily="34" charset="0"/>
              </a:rPr>
              <a:t>ter</a:t>
            </a:r>
            <a:endParaRPr lang="en-US" sz="2800" b="1" dirty="0">
              <a:solidFill>
                <a:srgbClr val="426790"/>
              </a:solidFill>
              <a:latin typeface="Bahnschrift" panose="020B0502040204020203" pitchFamily="34" charset="0"/>
            </a:endParaRPr>
          </a:p>
          <a:p>
            <a:pPr algn="ctr"/>
            <a:r>
              <a:rPr lang="hu-HU" b="1" dirty="0">
                <a:solidFill>
                  <a:srgbClr val="426790"/>
                </a:solidFill>
                <a:latin typeface="Bahnschrift" panose="020B0502040204020203" pitchFamily="34" charset="0"/>
              </a:rPr>
              <a:t>Kommunikációs koordinátor</a:t>
            </a:r>
          </a:p>
          <a:p>
            <a:pPr algn="ctr"/>
            <a:r>
              <a:rPr lang="hu-HU" sz="2000" b="1" i="1" dirty="0">
                <a:solidFill>
                  <a:srgbClr val="426790"/>
                </a:solidFill>
                <a:latin typeface="Bahnschrift" panose="020B0502040204020203" pitchFamily="34" charset="0"/>
              </a:rPr>
              <a:t>VIBE fesztivál</a:t>
            </a:r>
            <a:endParaRPr lang="hu-HU" sz="2800" b="1" i="1" dirty="0">
              <a:solidFill>
                <a:srgbClr val="426790"/>
              </a:solidFill>
              <a:latin typeface="Bahnschrift" panose="020B0502040204020203" pitchFamily="34" charset="0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D835B157-C823-4BA0-BF62-7EF8EB07A834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14" r="23678"/>
          <a:stretch/>
        </p:blipFill>
        <p:spPr>
          <a:xfrm>
            <a:off x="1610494" y="-739587"/>
            <a:ext cx="7963611" cy="8321040"/>
          </a:xfrm>
          <a:prstGeom prst="parallelogram">
            <a:avLst>
              <a:gd name="adj" fmla="val 24925"/>
            </a:avLst>
          </a:prstGeom>
          <a:ln w="76200">
            <a:solidFill>
              <a:srgbClr val="426790"/>
            </a:solidFill>
          </a:ln>
        </p:spPr>
      </p:pic>
      <p:sp>
        <p:nvSpPr>
          <p:cNvPr id="22" name="Parallelogram 21">
            <a:extLst>
              <a:ext uri="{FF2B5EF4-FFF2-40B4-BE49-F238E27FC236}">
                <a16:creationId xmlns:a16="http://schemas.microsoft.com/office/drawing/2014/main" id="{BFD91B4E-5B7D-47A4-81D1-5C073329F281}"/>
              </a:ext>
            </a:extLst>
          </p:cNvPr>
          <p:cNvSpPr/>
          <p:nvPr/>
        </p:nvSpPr>
        <p:spPr>
          <a:xfrm>
            <a:off x="2942835" y="-27599"/>
            <a:ext cx="6464808" cy="1992476"/>
          </a:xfrm>
          <a:prstGeom prst="parallelogram">
            <a:avLst>
              <a:gd name="adj" fmla="val 23689"/>
            </a:avLst>
          </a:prstGeom>
          <a:gradFill>
            <a:gsLst>
              <a:gs pos="26000">
                <a:srgbClr val="E6E6E6"/>
              </a:gs>
              <a:gs pos="100000">
                <a:srgbClr val="E6E6E6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04DAA77-2856-469F-AF2E-5754CA31BFD8}"/>
              </a:ext>
            </a:extLst>
          </p:cNvPr>
          <p:cNvSpPr txBox="1"/>
          <p:nvPr/>
        </p:nvSpPr>
        <p:spPr>
          <a:xfrm>
            <a:off x="3709569" y="238441"/>
            <a:ext cx="56582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426790"/>
                </a:solidFill>
                <a:latin typeface="Bahnschrift" panose="020B0502040204020203" pitchFamily="34" charset="0"/>
              </a:rPr>
              <a:t>K</a:t>
            </a:r>
            <a:r>
              <a:rPr lang="hu-HU" sz="2000" b="1" dirty="0">
                <a:solidFill>
                  <a:srgbClr val="426790"/>
                </a:solidFill>
                <a:latin typeface="Bahnschrift" panose="020B0502040204020203" pitchFamily="34" charset="0"/>
              </a:rPr>
              <a:t>ik járnak a VIBE-ra? – </a:t>
            </a:r>
            <a:br>
              <a:rPr lang="en-US" sz="2000" b="1" dirty="0">
                <a:solidFill>
                  <a:srgbClr val="426790"/>
                </a:solidFill>
                <a:latin typeface="Bahnschrift" panose="020B0502040204020203" pitchFamily="34" charset="0"/>
              </a:rPr>
            </a:br>
            <a:r>
              <a:rPr lang="hu-HU" sz="2000" b="1" dirty="0">
                <a:solidFill>
                  <a:srgbClr val="426790"/>
                </a:solidFill>
                <a:latin typeface="Bahnschrift" panose="020B0502040204020203" pitchFamily="34" charset="0"/>
              </a:rPr>
              <a:t>a fesztiválkutatás bemutatója</a:t>
            </a:r>
          </a:p>
        </p:txBody>
      </p:sp>
    </p:spTree>
    <p:extLst>
      <p:ext uri="{BB962C8B-B14F-4D97-AF65-F5344CB8AC3E}">
        <p14:creationId xmlns:p14="http://schemas.microsoft.com/office/powerpoint/2010/main" val="13775653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 képen a következők lehetnek: 1 személy">
            <a:extLst>
              <a:ext uri="{FF2B5EF4-FFF2-40B4-BE49-F238E27FC236}">
                <a16:creationId xmlns:a16="http://schemas.microsoft.com/office/drawing/2014/main" id="{E44C30D7-91B6-4DCE-89F3-F8C6E22731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56693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F46B0668-7893-4C48-8D13-5BC875003E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3548" y="222080"/>
            <a:ext cx="2410908" cy="5018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738F1A5-5D61-4489-9D89-F5BF1EA5FB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535" y="848712"/>
            <a:ext cx="2272545" cy="931490"/>
          </a:xfrm>
          <a:prstGeom prst="rect">
            <a:avLst/>
          </a:prstGeom>
        </p:spPr>
      </p:pic>
      <p:pic>
        <p:nvPicPr>
          <p:cNvPr id="31" name="Picture 2" descr="Babeș–Bolyai Tudományegyetem - LOGO">
            <a:extLst>
              <a:ext uri="{FF2B5EF4-FFF2-40B4-BE49-F238E27FC236}">
                <a16:creationId xmlns:a16="http://schemas.microsoft.com/office/drawing/2014/main" id="{0234AFB0-0B19-4BE8-AD16-4B9CF99EBE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635" y="5610784"/>
            <a:ext cx="1107210" cy="383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011E890-2CB0-4EC5-9C33-7B2F1AC584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3548" y="6072479"/>
            <a:ext cx="1279862" cy="619828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236AB292-E3F7-477A-9C74-F2192074E7F4}"/>
              </a:ext>
            </a:extLst>
          </p:cNvPr>
          <p:cNvSpPr txBox="1"/>
          <p:nvPr/>
        </p:nvSpPr>
        <p:spPr>
          <a:xfrm>
            <a:off x="243548" y="2979976"/>
            <a:ext cx="28203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000" b="1" dirty="0">
                <a:solidFill>
                  <a:srgbClr val="426790"/>
                </a:solidFill>
                <a:latin typeface="Bahnschrift" panose="020B0502040204020203" pitchFamily="34" charset="0"/>
              </a:rPr>
              <a:t>I</a:t>
            </a:r>
            <a:r>
              <a:rPr lang="en-GB" sz="2000" b="1" dirty="0">
                <a:solidFill>
                  <a:srgbClr val="426790"/>
                </a:solidFill>
                <a:latin typeface="Bahnschrift" panose="020B0502040204020203" pitchFamily="34" charset="0"/>
              </a:rPr>
              <a:t>I</a:t>
            </a:r>
            <a:r>
              <a:rPr lang="ro-RO" sz="2000" b="1" dirty="0">
                <a:solidFill>
                  <a:srgbClr val="426790"/>
                </a:solidFill>
                <a:latin typeface="Bahnschrift" panose="020B0502040204020203" pitchFamily="34" charset="0"/>
              </a:rPr>
              <a:t>. erd</a:t>
            </a:r>
            <a:r>
              <a:rPr lang="hu-HU" sz="2000" b="1" dirty="0">
                <a:solidFill>
                  <a:srgbClr val="426790"/>
                </a:solidFill>
                <a:latin typeface="Bahnschrift" panose="020B0502040204020203" pitchFamily="34" charset="0"/>
              </a:rPr>
              <a:t>élyi adatviz</a:t>
            </a:r>
            <a:br>
              <a:rPr lang="hu-HU" sz="2000" b="1" dirty="0">
                <a:solidFill>
                  <a:srgbClr val="426790"/>
                </a:solidFill>
                <a:latin typeface="Bahnschrift" panose="020B0502040204020203" pitchFamily="34" charset="0"/>
              </a:rPr>
            </a:br>
            <a:r>
              <a:rPr lang="en-GB" sz="2000" b="1" dirty="0">
                <a:solidFill>
                  <a:srgbClr val="426790"/>
                </a:solidFill>
                <a:latin typeface="Bahnschrift" panose="020B0502040204020203" pitchFamily="34" charset="0"/>
              </a:rPr>
              <a:t>mini-</a:t>
            </a:r>
            <a:r>
              <a:rPr lang="en-GB" sz="2000" b="1" dirty="0" err="1">
                <a:solidFill>
                  <a:srgbClr val="426790"/>
                </a:solidFill>
                <a:latin typeface="Bahnschrift" panose="020B0502040204020203" pitchFamily="34" charset="0"/>
              </a:rPr>
              <a:t>konferencia</a:t>
            </a:r>
            <a:endParaRPr lang="hu-HU" sz="2000" b="1" dirty="0">
              <a:solidFill>
                <a:srgbClr val="426790"/>
              </a:solidFill>
              <a:latin typeface="Bahnschrift" panose="020B0502040204020203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342136A-CC04-4C38-BB27-BC7E3FBC0C7D}"/>
              </a:ext>
            </a:extLst>
          </p:cNvPr>
          <p:cNvSpPr/>
          <p:nvPr/>
        </p:nvSpPr>
        <p:spPr>
          <a:xfrm rot="16200000" flipH="1">
            <a:off x="1282575" y="1507339"/>
            <a:ext cx="18000" cy="2160000"/>
          </a:xfrm>
          <a:prstGeom prst="rect">
            <a:avLst/>
          </a:prstGeom>
          <a:gradFill flip="none" rotWithShape="1">
            <a:gsLst>
              <a:gs pos="27000">
                <a:srgbClr val="AAAABB"/>
              </a:gs>
              <a:gs pos="76000">
                <a:srgbClr val="AAAABB"/>
              </a:gs>
              <a:gs pos="0">
                <a:schemeClr val="bg1">
                  <a:lumMod val="65000"/>
                  <a:alpha val="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72E18F5-025A-474F-A1F8-599D4F3E12D8}"/>
              </a:ext>
            </a:extLst>
          </p:cNvPr>
          <p:cNvSpPr/>
          <p:nvPr/>
        </p:nvSpPr>
        <p:spPr>
          <a:xfrm rot="16200000" flipH="1">
            <a:off x="1282575" y="3017141"/>
            <a:ext cx="18000" cy="2160000"/>
          </a:xfrm>
          <a:prstGeom prst="rect">
            <a:avLst/>
          </a:prstGeom>
          <a:gradFill flip="none" rotWithShape="1">
            <a:gsLst>
              <a:gs pos="27000">
                <a:srgbClr val="AAAABB"/>
              </a:gs>
              <a:gs pos="76000">
                <a:srgbClr val="AAAABB"/>
              </a:gs>
              <a:gs pos="0">
                <a:schemeClr val="bg1">
                  <a:lumMod val="65000"/>
                  <a:alpha val="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161D23C-43AF-41DC-894E-7093A1DFF45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0350" t="69458" r="25228" b="1778"/>
          <a:stretch/>
        </p:blipFill>
        <p:spPr>
          <a:xfrm>
            <a:off x="10145123" y="-477064"/>
            <a:ext cx="2960979" cy="232498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48835DA8-80E4-4AB3-9246-80211254E5DF}"/>
              </a:ext>
            </a:extLst>
          </p:cNvPr>
          <p:cNvSpPr/>
          <p:nvPr/>
        </p:nvSpPr>
        <p:spPr>
          <a:xfrm flipH="1">
            <a:off x="10058038" y="-360108"/>
            <a:ext cx="2960979" cy="2324985"/>
          </a:xfrm>
          <a:prstGeom prst="rect">
            <a:avLst/>
          </a:prstGeom>
          <a:gradFill flip="none" rotWithShape="1">
            <a:gsLst>
              <a:gs pos="0">
                <a:srgbClr val="E6E6E6">
                  <a:alpha val="0"/>
                </a:srgbClr>
              </a:gs>
              <a:gs pos="41000">
                <a:srgbClr val="E6E6E6">
                  <a:alpha val="0"/>
                </a:srgbClr>
              </a:gs>
              <a:gs pos="78000">
                <a:srgbClr val="E6E6E6"/>
              </a:gs>
            </a:gsLst>
            <a:lin ang="2700000" scaled="1"/>
            <a:tileRect/>
          </a:gra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539886A-0339-4FB7-8EF1-3F66EAA57752}"/>
              </a:ext>
            </a:extLst>
          </p:cNvPr>
          <p:cNvSpPr txBox="1"/>
          <p:nvPr/>
        </p:nvSpPr>
        <p:spPr>
          <a:xfrm>
            <a:off x="8605738" y="1726883"/>
            <a:ext cx="348175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>
                <a:solidFill>
                  <a:srgbClr val="426790"/>
                </a:solidFill>
                <a:latin typeface="Bahnschrift" panose="020B0502040204020203" pitchFamily="34" charset="0"/>
              </a:rPr>
              <a:t>Business Intelligence</a:t>
            </a:r>
            <a:endParaRPr lang="hu-HU" sz="3000" b="1" dirty="0">
              <a:solidFill>
                <a:srgbClr val="426790"/>
              </a:solidFill>
              <a:latin typeface="Bahnschrift" panose="020B0502040204020203" pitchFamily="34" charset="0"/>
            </a:endParaRPr>
          </a:p>
          <a:p>
            <a:pPr algn="ctr"/>
            <a:r>
              <a:rPr lang="en-US" sz="2000" b="1" dirty="0" err="1">
                <a:solidFill>
                  <a:srgbClr val="426790"/>
                </a:solidFill>
                <a:latin typeface="Bahnschrift" panose="020B0502040204020203" pitchFamily="34" charset="0"/>
              </a:rPr>
              <a:t>Csoportos</a:t>
            </a:r>
            <a:r>
              <a:rPr lang="en-US" sz="2000" b="1" dirty="0">
                <a:solidFill>
                  <a:srgbClr val="426790"/>
                </a:solidFill>
                <a:latin typeface="Bahnschrift" panose="020B0502040204020203" pitchFamily="34" charset="0"/>
              </a:rPr>
              <a:t> </a:t>
            </a:r>
            <a:r>
              <a:rPr lang="en-US" sz="2000" b="1" dirty="0" err="1">
                <a:solidFill>
                  <a:srgbClr val="426790"/>
                </a:solidFill>
                <a:latin typeface="Bahnschrift" panose="020B0502040204020203" pitchFamily="34" charset="0"/>
              </a:rPr>
              <a:t>projektek</a:t>
            </a:r>
            <a:endParaRPr lang="en-US" sz="2000" b="1" dirty="0">
              <a:solidFill>
                <a:srgbClr val="426790"/>
              </a:solidFill>
              <a:latin typeface="Bahnschrift" panose="020B0502040204020203" pitchFamily="34" charset="0"/>
            </a:endParaRPr>
          </a:p>
          <a:p>
            <a:pPr algn="ctr"/>
            <a:r>
              <a:rPr lang="en-US" sz="2000" b="1" i="1" dirty="0">
                <a:solidFill>
                  <a:srgbClr val="426790"/>
                </a:solidFill>
                <a:latin typeface="Bahnschrift" panose="020B0502040204020203" pitchFamily="34" charset="0"/>
              </a:rPr>
              <a:t>BBTE </a:t>
            </a:r>
            <a:r>
              <a:rPr lang="en-US" sz="2000" b="1" i="1" dirty="0" err="1">
                <a:solidFill>
                  <a:srgbClr val="426790"/>
                </a:solidFill>
                <a:latin typeface="Bahnschrift" panose="020B0502040204020203" pitchFamily="34" charset="0"/>
              </a:rPr>
              <a:t>gazdas</a:t>
            </a:r>
            <a:r>
              <a:rPr lang="hu-HU" sz="2000" b="1" i="1" dirty="0">
                <a:solidFill>
                  <a:srgbClr val="426790"/>
                </a:solidFill>
                <a:latin typeface="Bahnschrift" panose="020B0502040204020203" pitchFamily="34" charset="0"/>
              </a:rPr>
              <a:t>ági </a:t>
            </a:r>
            <a:br>
              <a:rPr lang="en-US" sz="2000" b="1" i="1" dirty="0">
                <a:solidFill>
                  <a:srgbClr val="426790"/>
                </a:solidFill>
                <a:latin typeface="Bahnschrift" panose="020B0502040204020203" pitchFamily="34" charset="0"/>
              </a:rPr>
            </a:br>
            <a:r>
              <a:rPr lang="en-US" sz="2000" b="1" i="1" dirty="0" err="1">
                <a:solidFill>
                  <a:srgbClr val="426790"/>
                </a:solidFill>
                <a:latin typeface="Bahnschrift" panose="020B0502040204020203" pitchFamily="34" charset="0"/>
              </a:rPr>
              <a:t>i</a:t>
            </a:r>
            <a:r>
              <a:rPr lang="hu-HU" sz="2000" b="1" i="1" dirty="0">
                <a:solidFill>
                  <a:srgbClr val="426790"/>
                </a:solidFill>
                <a:latin typeface="Bahnschrift" panose="020B0502040204020203" pitchFamily="34" charset="0"/>
              </a:rPr>
              <a:t>nformatika szakirány harmadéves hallgatók</a:t>
            </a:r>
            <a:endParaRPr lang="en-US" sz="2000" b="1" i="1" dirty="0">
              <a:solidFill>
                <a:srgbClr val="426790"/>
              </a:solidFill>
              <a:latin typeface="Bahnschrift" panose="020B0502040204020203" pitchFamily="34" charset="0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D835B157-C823-4BA0-BF62-7EF8EB07A83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72" r="25434" b="-2"/>
          <a:stretch/>
        </p:blipFill>
        <p:spPr>
          <a:xfrm>
            <a:off x="1610495" y="-920921"/>
            <a:ext cx="8032488" cy="9217566"/>
          </a:xfrm>
          <a:prstGeom prst="parallelogram">
            <a:avLst>
              <a:gd name="adj" fmla="val 24925"/>
            </a:avLst>
          </a:prstGeom>
          <a:ln w="76200">
            <a:solidFill>
              <a:srgbClr val="426790"/>
            </a:solidFill>
          </a:ln>
        </p:spPr>
      </p:pic>
      <p:pic>
        <p:nvPicPr>
          <p:cNvPr id="27" name="Graphic 26" descr="Snowflake">
            <a:extLst>
              <a:ext uri="{FF2B5EF4-FFF2-40B4-BE49-F238E27FC236}">
                <a16:creationId xmlns:a16="http://schemas.microsoft.com/office/drawing/2014/main" id="{B08694D7-E4BE-4E7C-AA46-444A67BAB833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9739" t="9739" r="9739" b="9739"/>
          <a:stretch/>
        </p:blipFill>
        <p:spPr>
          <a:xfrm>
            <a:off x="9126141" y="4211452"/>
            <a:ext cx="2210130" cy="2210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2586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BE6D0AE-E09D-422C-A655-915EAC6B82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flipH="1">
            <a:off x="7693096" y="2415935"/>
            <a:ext cx="4742451" cy="4733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Parallelogram 26">
            <a:extLst>
              <a:ext uri="{FF2B5EF4-FFF2-40B4-BE49-F238E27FC236}">
                <a16:creationId xmlns:a16="http://schemas.microsoft.com/office/drawing/2014/main" id="{953AA906-6329-485D-831D-3599AE93D8C5}"/>
              </a:ext>
            </a:extLst>
          </p:cNvPr>
          <p:cNvSpPr/>
          <p:nvPr/>
        </p:nvSpPr>
        <p:spPr>
          <a:xfrm>
            <a:off x="3660358" y="2163394"/>
            <a:ext cx="5180296" cy="4711433"/>
          </a:xfrm>
          <a:prstGeom prst="parallelogram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F46B0668-7893-4C48-8D13-5BC875003E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3548" y="222080"/>
            <a:ext cx="2410908" cy="5018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738F1A5-5D61-4489-9D89-F5BF1EA5FB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2535" y="848712"/>
            <a:ext cx="2272545" cy="931490"/>
          </a:xfrm>
          <a:prstGeom prst="rect">
            <a:avLst/>
          </a:prstGeom>
        </p:spPr>
      </p:pic>
      <p:pic>
        <p:nvPicPr>
          <p:cNvPr id="31" name="Picture 2" descr="Babeș–Bolyai Tudományegyetem - LOGO">
            <a:extLst>
              <a:ext uri="{FF2B5EF4-FFF2-40B4-BE49-F238E27FC236}">
                <a16:creationId xmlns:a16="http://schemas.microsoft.com/office/drawing/2014/main" id="{0234AFB0-0B19-4BE8-AD16-4B9CF99EBE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635" y="5610784"/>
            <a:ext cx="1107210" cy="383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011E890-2CB0-4EC5-9C33-7B2F1AC584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3548" y="6072479"/>
            <a:ext cx="1279862" cy="619828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236AB292-E3F7-477A-9C74-F2192074E7F4}"/>
              </a:ext>
            </a:extLst>
          </p:cNvPr>
          <p:cNvSpPr txBox="1"/>
          <p:nvPr/>
        </p:nvSpPr>
        <p:spPr>
          <a:xfrm>
            <a:off x="243548" y="2979976"/>
            <a:ext cx="28203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000" b="1" dirty="0">
                <a:solidFill>
                  <a:srgbClr val="426790"/>
                </a:solidFill>
                <a:latin typeface="Bahnschrift" panose="020B0502040204020203" pitchFamily="34" charset="0"/>
              </a:rPr>
              <a:t>I</a:t>
            </a:r>
            <a:r>
              <a:rPr lang="en-GB" sz="2000" b="1" dirty="0">
                <a:solidFill>
                  <a:srgbClr val="426790"/>
                </a:solidFill>
                <a:latin typeface="Bahnschrift" panose="020B0502040204020203" pitchFamily="34" charset="0"/>
              </a:rPr>
              <a:t>I</a:t>
            </a:r>
            <a:r>
              <a:rPr lang="ro-RO" sz="2000" b="1" dirty="0">
                <a:solidFill>
                  <a:srgbClr val="426790"/>
                </a:solidFill>
                <a:latin typeface="Bahnschrift" panose="020B0502040204020203" pitchFamily="34" charset="0"/>
              </a:rPr>
              <a:t>. erd</a:t>
            </a:r>
            <a:r>
              <a:rPr lang="hu-HU" sz="2000" b="1" dirty="0">
                <a:solidFill>
                  <a:srgbClr val="426790"/>
                </a:solidFill>
                <a:latin typeface="Bahnschrift" panose="020B0502040204020203" pitchFamily="34" charset="0"/>
              </a:rPr>
              <a:t>élyi adatviz</a:t>
            </a:r>
            <a:br>
              <a:rPr lang="hu-HU" sz="2000" b="1" dirty="0">
                <a:solidFill>
                  <a:srgbClr val="426790"/>
                </a:solidFill>
                <a:latin typeface="Bahnschrift" panose="020B0502040204020203" pitchFamily="34" charset="0"/>
              </a:rPr>
            </a:br>
            <a:r>
              <a:rPr lang="en-GB" sz="2000" b="1" dirty="0">
                <a:solidFill>
                  <a:srgbClr val="426790"/>
                </a:solidFill>
                <a:latin typeface="Bahnschrift" panose="020B0502040204020203" pitchFamily="34" charset="0"/>
              </a:rPr>
              <a:t>mini-</a:t>
            </a:r>
            <a:r>
              <a:rPr lang="en-GB" sz="2000" b="1" dirty="0" err="1">
                <a:solidFill>
                  <a:srgbClr val="426790"/>
                </a:solidFill>
                <a:latin typeface="Bahnschrift" panose="020B0502040204020203" pitchFamily="34" charset="0"/>
              </a:rPr>
              <a:t>konferencia</a:t>
            </a:r>
            <a:endParaRPr lang="hu-HU" sz="2000" b="1" dirty="0">
              <a:solidFill>
                <a:srgbClr val="426790"/>
              </a:solidFill>
              <a:latin typeface="Bahnschrift" panose="020B0502040204020203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342136A-CC04-4C38-BB27-BC7E3FBC0C7D}"/>
              </a:ext>
            </a:extLst>
          </p:cNvPr>
          <p:cNvSpPr/>
          <p:nvPr/>
        </p:nvSpPr>
        <p:spPr>
          <a:xfrm rot="16200000" flipH="1">
            <a:off x="1282575" y="1507339"/>
            <a:ext cx="18000" cy="2160000"/>
          </a:xfrm>
          <a:prstGeom prst="rect">
            <a:avLst/>
          </a:prstGeom>
          <a:gradFill flip="none" rotWithShape="1">
            <a:gsLst>
              <a:gs pos="27000">
                <a:srgbClr val="AAAABB"/>
              </a:gs>
              <a:gs pos="76000">
                <a:srgbClr val="AAAABB"/>
              </a:gs>
              <a:gs pos="0">
                <a:schemeClr val="bg1">
                  <a:lumMod val="65000"/>
                  <a:alpha val="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72E18F5-025A-474F-A1F8-599D4F3E12D8}"/>
              </a:ext>
            </a:extLst>
          </p:cNvPr>
          <p:cNvSpPr/>
          <p:nvPr/>
        </p:nvSpPr>
        <p:spPr>
          <a:xfrm rot="16200000" flipH="1">
            <a:off x="1282575" y="3017141"/>
            <a:ext cx="18000" cy="2160000"/>
          </a:xfrm>
          <a:prstGeom prst="rect">
            <a:avLst/>
          </a:prstGeom>
          <a:gradFill flip="none" rotWithShape="1">
            <a:gsLst>
              <a:gs pos="27000">
                <a:srgbClr val="AAAABB"/>
              </a:gs>
              <a:gs pos="76000">
                <a:srgbClr val="AAAABB"/>
              </a:gs>
              <a:gs pos="0">
                <a:schemeClr val="bg1">
                  <a:lumMod val="65000"/>
                  <a:alpha val="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161D23C-43AF-41DC-894E-7093A1DFF45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50350" t="69458" r="25228" b="1778"/>
          <a:stretch/>
        </p:blipFill>
        <p:spPr>
          <a:xfrm>
            <a:off x="10145123" y="-477064"/>
            <a:ext cx="2960979" cy="232498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48835DA8-80E4-4AB3-9246-80211254E5DF}"/>
              </a:ext>
            </a:extLst>
          </p:cNvPr>
          <p:cNvSpPr/>
          <p:nvPr/>
        </p:nvSpPr>
        <p:spPr>
          <a:xfrm flipH="1">
            <a:off x="10058038" y="-360108"/>
            <a:ext cx="2960979" cy="2324985"/>
          </a:xfrm>
          <a:prstGeom prst="rect">
            <a:avLst/>
          </a:prstGeom>
          <a:gradFill flip="none" rotWithShape="1">
            <a:gsLst>
              <a:gs pos="0">
                <a:srgbClr val="E6E6E6">
                  <a:alpha val="0"/>
                </a:srgbClr>
              </a:gs>
              <a:gs pos="41000">
                <a:srgbClr val="E6E6E6">
                  <a:alpha val="0"/>
                </a:srgbClr>
              </a:gs>
              <a:gs pos="78000">
                <a:srgbClr val="E6E6E6"/>
              </a:gs>
            </a:gsLst>
            <a:lin ang="2700000" scaled="1"/>
            <a:tileRect/>
          </a:gra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65FA103-A86A-4A30-A1BA-DB45AF4BC3DC}"/>
              </a:ext>
            </a:extLst>
          </p:cNvPr>
          <p:cNvSpPr/>
          <p:nvPr/>
        </p:nvSpPr>
        <p:spPr>
          <a:xfrm>
            <a:off x="8296080" y="1996814"/>
            <a:ext cx="3996942" cy="1053534"/>
          </a:xfrm>
          <a:prstGeom prst="rect">
            <a:avLst/>
          </a:prstGeom>
          <a:gradFill flip="none" rotWithShape="1">
            <a:gsLst>
              <a:gs pos="47000">
                <a:srgbClr val="E6E6E6"/>
              </a:gs>
              <a:gs pos="100000">
                <a:srgbClr val="E6E6E6">
                  <a:alpha val="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8903EDF-E207-4BA3-90E6-33AAB57A596E}"/>
              </a:ext>
            </a:extLst>
          </p:cNvPr>
          <p:cNvSpPr/>
          <p:nvPr/>
        </p:nvSpPr>
        <p:spPr>
          <a:xfrm>
            <a:off x="8837317" y="1685234"/>
            <a:ext cx="3354683" cy="294883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539886A-0339-4FB7-8EF1-3F66EAA57752}"/>
              </a:ext>
            </a:extLst>
          </p:cNvPr>
          <p:cNvSpPr txBox="1"/>
          <p:nvPr/>
        </p:nvSpPr>
        <p:spPr>
          <a:xfrm>
            <a:off x="8773816" y="1282806"/>
            <a:ext cx="348175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426790"/>
                </a:solidFill>
                <a:latin typeface="Bahnschrift" panose="020B0502040204020203" pitchFamily="34" charset="0"/>
              </a:rPr>
              <a:t>Csala D</a:t>
            </a:r>
            <a:r>
              <a:rPr lang="hu-HU" sz="2800" b="1" dirty="0">
                <a:solidFill>
                  <a:srgbClr val="426790"/>
                </a:solidFill>
                <a:latin typeface="Bahnschrift" panose="020B0502040204020203" pitchFamily="34" charset="0"/>
              </a:rPr>
              <a:t>é</a:t>
            </a:r>
            <a:r>
              <a:rPr lang="en-US" sz="2800" b="1" dirty="0" err="1">
                <a:solidFill>
                  <a:srgbClr val="426790"/>
                </a:solidFill>
                <a:latin typeface="Bahnschrift" panose="020B0502040204020203" pitchFamily="34" charset="0"/>
              </a:rPr>
              <a:t>nes</a:t>
            </a:r>
            <a:endParaRPr lang="en-US" sz="2800" b="1" dirty="0">
              <a:solidFill>
                <a:srgbClr val="426790"/>
              </a:solidFill>
              <a:latin typeface="Bahnschrift" panose="020B0502040204020203" pitchFamily="34" charset="0"/>
            </a:endParaRPr>
          </a:p>
          <a:p>
            <a:pPr algn="ctr"/>
            <a:r>
              <a:rPr lang="hu-HU" sz="2000" b="1" dirty="0">
                <a:solidFill>
                  <a:srgbClr val="426790"/>
                </a:solidFill>
                <a:latin typeface="Bahnschrift" panose="020B0502040204020203" pitchFamily="34" charset="0"/>
              </a:rPr>
              <a:t>Vezető adattudós</a:t>
            </a:r>
          </a:p>
          <a:p>
            <a:pPr algn="ctr"/>
            <a:r>
              <a:rPr lang="hu-HU" b="1" i="1" dirty="0">
                <a:solidFill>
                  <a:srgbClr val="426790"/>
                </a:solidFill>
                <a:latin typeface="Bahnschrift" panose="020B0502040204020203" pitchFamily="34" charset="0"/>
              </a:rPr>
              <a:t>Dénes Csala Data Consulting</a:t>
            </a:r>
            <a:endParaRPr lang="hu-HU" sz="2400" b="1" i="1" dirty="0">
              <a:solidFill>
                <a:srgbClr val="426790"/>
              </a:solidFill>
              <a:latin typeface="Bahnschrift" panose="020B0502040204020203" pitchFamily="34" charset="0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D835B157-C823-4BA0-BF62-7EF8EB07A834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8908" t="58" r="-13809" b="-58"/>
          <a:stretch/>
        </p:blipFill>
        <p:spPr>
          <a:xfrm>
            <a:off x="1653829" y="-156756"/>
            <a:ext cx="7765299" cy="6993444"/>
          </a:xfrm>
          <a:prstGeom prst="parallelogram">
            <a:avLst>
              <a:gd name="adj" fmla="val 24925"/>
            </a:avLst>
          </a:prstGeom>
          <a:ln w="76200">
            <a:solidFill>
              <a:srgbClr val="426790"/>
            </a:solidFill>
          </a:ln>
        </p:spPr>
      </p:pic>
      <p:sp>
        <p:nvSpPr>
          <p:cNvPr id="22" name="Parallelogram 21">
            <a:extLst>
              <a:ext uri="{FF2B5EF4-FFF2-40B4-BE49-F238E27FC236}">
                <a16:creationId xmlns:a16="http://schemas.microsoft.com/office/drawing/2014/main" id="{BFD91B4E-5B7D-47A4-81D1-5C073329F281}"/>
              </a:ext>
            </a:extLst>
          </p:cNvPr>
          <p:cNvSpPr/>
          <p:nvPr/>
        </p:nvSpPr>
        <p:spPr>
          <a:xfrm>
            <a:off x="2884556" y="-38140"/>
            <a:ext cx="6492240" cy="2445164"/>
          </a:xfrm>
          <a:prstGeom prst="parallelogram">
            <a:avLst/>
          </a:prstGeom>
          <a:gradFill>
            <a:gsLst>
              <a:gs pos="26000">
                <a:srgbClr val="E6E6E6"/>
              </a:gs>
              <a:gs pos="100000">
                <a:srgbClr val="E6E6E6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04DAA77-2856-469F-AF2E-5754CA31BFD8}"/>
              </a:ext>
            </a:extLst>
          </p:cNvPr>
          <p:cNvSpPr txBox="1"/>
          <p:nvPr/>
        </p:nvSpPr>
        <p:spPr>
          <a:xfrm>
            <a:off x="3421401" y="199401"/>
            <a:ext cx="56582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000" b="1" dirty="0">
                <a:solidFill>
                  <a:srgbClr val="426790"/>
                </a:solidFill>
                <a:latin typeface="Bahnschrift" panose="020B0502040204020203" pitchFamily="34" charset="0"/>
              </a:rPr>
              <a:t>2</a:t>
            </a:r>
            <a:r>
              <a:rPr lang="en-US" sz="2000" b="1">
                <a:solidFill>
                  <a:srgbClr val="426790"/>
                </a:solidFill>
                <a:latin typeface="Bahnschrift" panose="020B0502040204020203" pitchFamily="34" charset="0"/>
              </a:rPr>
              <a:t>015-2020: </a:t>
            </a:r>
            <a:r>
              <a:rPr lang="hu-HU" sz="2000" b="1">
                <a:solidFill>
                  <a:srgbClr val="426790"/>
                </a:solidFill>
                <a:latin typeface="Bahnschrift" panose="020B0502040204020203" pitchFamily="34" charset="0"/>
              </a:rPr>
              <a:t>5 </a:t>
            </a:r>
            <a:r>
              <a:rPr lang="hu-HU" sz="2000" b="1" dirty="0">
                <a:solidFill>
                  <a:srgbClr val="426790"/>
                </a:solidFill>
                <a:latin typeface="Bahnschrift" panose="020B0502040204020203" pitchFamily="34" charset="0"/>
              </a:rPr>
              <a:t>év erdélyi adatvizualizáció</a:t>
            </a:r>
          </a:p>
        </p:txBody>
      </p:sp>
    </p:spTree>
    <p:extLst>
      <p:ext uri="{BB962C8B-B14F-4D97-AF65-F5344CB8AC3E}">
        <p14:creationId xmlns:p14="http://schemas.microsoft.com/office/powerpoint/2010/main" val="369770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44F8CD09-5FFA-422B-9DE7-3F17F3C739E1}"/>
              </a:ext>
            </a:extLst>
          </p:cNvPr>
          <p:cNvSpPr txBox="1"/>
          <p:nvPr/>
        </p:nvSpPr>
        <p:spPr>
          <a:xfrm>
            <a:off x="2325607" y="2073817"/>
            <a:ext cx="939092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2600" b="1" dirty="0">
                <a:ln w="28575">
                  <a:solidFill>
                    <a:schemeClr val="tx1"/>
                  </a:solidFill>
                </a:ln>
                <a:solidFill>
                  <a:srgbClr val="FE0100"/>
                </a:solidFill>
                <a:latin typeface="Bahnschrift" panose="020B0502040204020203" pitchFamily="34" charset="0"/>
              </a:rPr>
              <a:t>székel</a:t>
            </a:r>
            <a:r>
              <a:rPr lang="hu-HU" sz="12400" b="1" dirty="0">
                <a:ln w="28575">
                  <a:solidFill>
                    <a:schemeClr val="tx1"/>
                  </a:solidFill>
                </a:ln>
                <a:solidFill>
                  <a:srgbClr val="FE0100"/>
                </a:solidFill>
                <a:latin typeface="Bahnschrift" panose="020B0502040204020203" pitchFamily="34" charset="0"/>
              </a:rPr>
              <a:t>y</a:t>
            </a:r>
            <a:r>
              <a:rPr lang="en-GB" sz="12600" b="1" dirty="0">
                <a:ln>
                  <a:solidFill>
                    <a:schemeClr val="tx1"/>
                  </a:solidFill>
                </a:ln>
                <a:latin typeface="Bahnschrift" panose="020B0502040204020203" pitchFamily="34" charset="0"/>
              </a:rPr>
              <a:t>data</a:t>
            </a:r>
            <a:endParaRPr lang="en-US" sz="12600" b="1" dirty="0">
              <a:ln>
                <a:solidFill>
                  <a:schemeClr val="tx1"/>
                </a:solidFill>
              </a:ln>
              <a:latin typeface="Bahnschrift" panose="020B0502040204020203" pitchFamily="34" charset="0"/>
            </a:endParaRPr>
          </a:p>
        </p:txBody>
      </p:sp>
      <p:pic>
        <p:nvPicPr>
          <p:cNvPr id="13" name="Graphic 12" descr="Snowflake">
            <a:extLst>
              <a:ext uri="{FF2B5EF4-FFF2-40B4-BE49-F238E27FC236}">
                <a16:creationId xmlns:a16="http://schemas.microsoft.com/office/drawing/2014/main" id="{089F0FCD-74A5-49FD-AAD6-A6C18808A0E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739" t="9739" r="9739" b="9739"/>
          <a:stretch/>
        </p:blipFill>
        <p:spPr>
          <a:xfrm>
            <a:off x="676727" y="2163679"/>
            <a:ext cx="2210130" cy="2210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4962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44F8CD09-5FFA-422B-9DE7-3F17F3C739E1}"/>
              </a:ext>
            </a:extLst>
          </p:cNvPr>
          <p:cNvSpPr txBox="1"/>
          <p:nvPr/>
        </p:nvSpPr>
        <p:spPr>
          <a:xfrm>
            <a:off x="2325607" y="2073817"/>
            <a:ext cx="939092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2600" b="1" dirty="0">
                <a:ln w="28575">
                  <a:solidFill>
                    <a:schemeClr val="tx1"/>
                  </a:solidFill>
                </a:ln>
                <a:solidFill>
                  <a:srgbClr val="FE0100"/>
                </a:solidFill>
                <a:latin typeface="Bahnschrift" panose="020B0502040204020203" pitchFamily="34" charset="0"/>
              </a:rPr>
              <a:t>székel</a:t>
            </a:r>
            <a:r>
              <a:rPr lang="hu-HU" sz="12400" b="1" dirty="0">
                <a:ln w="28575">
                  <a:solidFill>
                    <a:schemeClr val="tx1"/>
                  </a:solidFill>
                </a:ln>
                <a:solidFill>
                  <a:srgbClr val="FE0100"/>
                </a:solidFill>
                <a:latin typeface="Bahnschrift" panose="020B0502040204020203" pitchFamily="34" charset="0"/>
              </a:rPr>
              <a:t>y</a:t>
            </a:r>
            <a:r>
              <a:rPr lang="en-GB" sz="12600" b="1" dirty="0">
                <a:ln>
                  <a:solidFill>
                    <a:schemeClr val="tx1"/>
                  </a:solidFill>
                </a:ln>
                <a:latin typeface="Bahnschrift" panose="020B0502040204020203" pitchFamily="34" charset="0"/>
              </a:rPr>
              <a:t>data</a:t>
            </a:r>
            <a:endParaRPr lang="en-US" sz="12600" b="1" dirty="0">
              <a:ln>
                <a:solidFill>
                  <a:schemeClr val="tx1"/>
                </a:solidFill>
              </a:ln>
              <a:latin typeface="Bahnschrift" panose="020B0502040204020203" pitchFamily="34" charset="0"/>
            </a:endParaRPr>
          </a:p>
        </p:txBody>
      </p:sp>
      <p:pic>
        <p:nvPicPr>
          <p:cNvPr id="13" name="Graphic 12" descr="Snowflake">
            <a:extLst>
              <a:ext uri="{FF2B5EF4-FFF2-40B4-BE49-F238E27FC236}">
                <a16:creationId xmlns:a16="http://schemas.microsoft.com/office/drawing/2014/main" id="{089F0FCD-74A5-49FD-AAD6-A6C18808A0E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739" t="9739" r="9739" b="9739"/>
          <a:stretch/>
        </p:blipFill>
        <p:spPr>
          <a:xfrm>
            <a:off x="676727" y="2163679"/>
            <a:ext cx="2210130" cy="2210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535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D93904BE-49BA-4F71-817A-9C4F4C6A79C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DDDEE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286F96-CD7C-402F-B5D9-630578F936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62" t="69458" r="74616" b="1778"/>
          <a:stretch/>
        </p:blipFill>
        <p:spPr>
          <a:xfrm flipV="1">
            <a:off x="10246113" y="5105253"/>
            <a:ext cx="2960979" cy="232498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49B295E-43C5-4E83-86B1-EEF26E364D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861" t="69458" r="49717" b="1778"/>
          <a:stretch/>
        </p:blipFill>
        <p:spPr>
          <a:xfrm flipH="1" flipV="1">
            <a:off x="-921667" y="5046775"/>
            <a:ext cx="2960979" cy="232498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2E20115-0F90-4E79-B0F3-D6D97BC89E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350" t="69458" r="25228" b="1778"/>
          <a:stretch/>
        </p:blipFill>
        <p:spPr>
          <a:xfrm>
            <a:off x="10145123" y="-477064"/>
            <a:ext cx="2960979" cy="232498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A06556A-BD41-4AF6-AE6B-937AEDD6DB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5042" t="69458" r="536" b="1778"/>
          <a:stretch/>
        </p:blipFill>
        <p:spPr>
          <a:xfrm flipH="1">
            <a:off x="-739931" y="-455283"/>
            <a:ext cx="2960979" cy="232498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11AE4F4D-7641-4C88-BD49-6FEE5A2298FC}"/>
              </a:ext>
            </a:extLst>
          </p:cNvPr>
          <p:cNvSpPr/>
          <p:nvPr/>
        </p:nvSpPr>
        <p:spPr>
          <a:xfrm>
            <a:off x="-739931" y="-396805"/>
            <a:ext cx="2960979" cy="2324985"/>
          </a:xfrm>
          <a:prstGeom prst="rect">
            <a:avLst/>
          </a:prstGeom>
          <a:gradFill flip="none" rotWithShape="1">
            <a:gsLst>
              <a:gs pos="0">
                <a:srgbClr val="DDDDEE">
                  <a:alpha val="0"/>
                </a:srgbClr>
              </a:gs>
              <a:gs pos="41000">
                <a:srgbClr val="DDDDEE">
                  <a:alpha val="0"/>
                </a:srgbClr>
              </a:gs>
              <a:gs pos="78000">
                <a:srgbClr val="DDDDEE"/>
              </a:gs>
            </a:gsLst>
            <a:lin ang="2700000" scaled="1"/>
            <a:tileRect/>
          </a:gra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4335E61-C723-4D0B-BA4A-BC96AB015E28}"/>
              </a:ext>
            </a:extLst>
          </p:cNvPr>
          <p:cNvSpPr/>
          <p:nvPr/>
        </p:nvSpPr>
        <p:spPr>
          <a:xfrm flipV="1">
            <a:off x="-834582" y="4988298"/>
            <a:ext cx="2960979" cy="2324985"/>
          </a:xfrm>
          <a:prstGeom prst="rect">
            <a:avLst/>
          </a:prstGeom>
          <a:gradFill flip="none" rotWithShape="1">
            <a:gsLst>
              <a:gs pos="0">
                <a:srgbClr val="DDDDEE">
                  <a:alpha val="0"/>
                </a:srgbClr>
              </a:gs>
              <a:gs pos="41000">
                <a:srgbClr val="DDDDEE">
                  <a:alpha val="0"/>
                </a:srgbClr>
              </a:gs>
              <a:gs pos="78000">
                <a:srgbClr val="DDDDEE"/>
              </a:gs>
            </a:gsLst>
            <a:lin ang="2700000" scaled="1"/>
            <a:tileRect/>
          </a:gra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7D16FF8-80CE-4B7E-8920-6C23C9839E2F}"/>
              </a:ext>
            </a:extLst>
          </p:cNvPr>
          <p:cNvSpPr/>
          <p:nvPr/>
        </p:nvSpPr>
        <p:spPr>
          <a:xfrm flipH="1" flipV="1">
            <a:off x="10159028" y="5046776"/>
            <a:ext cx="2960979" cy="2324985"/>
          </a:xfrm>
          <a:prstGeom prst="rect">
            <a:avLst/>
          </a:prstGeom>
          <a:gradFill flip="none" rotWithShape="1">
            <a:gsLst>
              <a:gs pos="0">
                <a:srgbClr val="DDDDEE">
                  <a:alpha val="0"/>
                </a:srgbClr>
              </a:gs>
              <a:gs pos="41000">
                <a:srgbClr val="DDDDEE">
                  <a:alpha val="0"/>
                </a:srgbClr>
              </a:gs>
              <a:gs pos="78000">
                <a:srgbClr val="DDDDEE"/>
              </a:gs>
            </a:gsLst>
            <a:lin ang="2700000" scaled="1"/>
            <a:tileRect/>
          </a:gra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B739B08-BE79-49BF-AC0A-9D8540788723}"/>
              </a:ext>
            </a:extLst>
          </p:cNvPr>
          <p:cNvSpPr/>
          <p:nvPr/>
        </p:nvSpPr>
        <p:spPr>
          <a:xfrm flipH="1">
            <a:off x="10058038" y="-360108"/>
            <a:ext cx="2960979" cy="2324985"/>
          </a:xfrm>
          <a:prstGeom prst="rect">
            <a:avLst/>
          </a:prstGeom>
          <a:gradFill flip="none" rotWithShape="1">
            <a:gsLst>
              <a:gs pos="0">
                <a:srgbClr val="DDDDEE">
                  <a:alpha val="0"/>
                </a:srgbClr>
              </a:gs>
              <a:gs pos="41000">
                <a:srgbClr val="DDDDEE">
                  <a:alpha val="0"/>
                </a:srgbClr>
              </a:gs>
              <a:gs pos="78000">
                <a:srgbClr val="DDDDEE"/>
              </a:gs>
            </a:gsLst>
            <a:lin ang="2700000" scaled="1"/>
            <a:tileRect/>
          </a:gra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CD534AF-74A3-4DF9-B0C6-A4A7DE13D3C2}"/>
              </a:ext>
            </a:extLst>
          </p:cNvPr>
          <p:cNvGrpSpPr/>
          <p:nvPr/>
        </p:nvGrpSpPr>
        <p:grpSpPr>
          <a:xfrm>
            <a:off x="264622" y="2324985"/>
            <a:ext cx="11756182" cy="2912185"/>
            <a:chOff x="261452" y="1782150"/>
            <a:chExt cx="11756182" cy="2912185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3EAEDBA-9BFD-4BD8-ACD0-76749C152DDF}"/>
                </a:ext>
              </a:extLst>
            </p:cNvPr>
            <p:cNvSpPr txBox="1"/>
            <p:nvPr/>
          </p:nvSpPr>
          <p:spPr>
            <a:xfrm>
              <a:off x="261452" y="2307268"/>
              <a:ext cx="11756182" cy="18466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o-RO" sz="5700" b="1" dirty="0">
                  <a:solidFill>
                    <a:srgbClr val="488E74"/>
                  </a:solidFill>
                  <a:latin typeface="Bahnschrift" panose="020B0502040204020203" pitchFamily="34" charset="0"/>
                </a:rPr>
                <a:t>I</a:t>
              </a:r>
              <a:r>
                <a:rPr lang="en-GB" sz="5700" b="1" dirty="0">
                  <a:solidFill>
                    <a:srgbClr val="488E74"/>
                  </a:solidFill>
                  <a:latin typeface="Bahnschrift" panose="020B0502040204020203" pitchFamily="34" charset="0"/>
                </a:rPr>
                <a:t>I</a:t>
              </a:r>
              <a:r>
                <a:rPr lang="ro-RO" sz="5700" b="1" dirty="0">
                  <a:solidFill>
                    <a:srgbClr val="488E74"/>
                  </a:solidFill>
                  <a:latin typeface="Bahnschrift" panose="020B0502040204020203" pitchFamily="34" charset="0"/>
                </a:rPr>
                <a:t>. erd</a:t>
              </a:r>
              <a:r>
                <a:rPr lang="hu-HU" sz="5700" b="1" dirty="0">
                  <a:solidFill>
                    <a:srgbClr val="488E74"/>
                  </a:solidFill>
                  <a:latin typeface="Bahnschrift" panose="020B0502040204020203" pitchFamily="34" charset="0"/>
                </a:rPr>
                <a:t>élyi adatviz</a:t>
              </a:r>
              <a:br>
                <a:rPr lang="hu-HU" sz="5600" b="1" dirty="0">
                  <a:solidFill>
                    <a:srgbClr val="488E74"/>
                  </a:solidFill>
                  <a:latin typeface="Bahnschrift" panose="020B0502040204020203" pitchFamily="34" charset="0"/>
                </a:rPr>
              </a:br>
              <a:r>
                <a:rPr lang="en-GB" sz="5600" b="1" dirty="0">
                  <a:solidFill>
                    <a:srgbClr val="488E74"/>
                  </a:solidFill>
                  <a:latin typeface="Bahnschrift" panose="020B0502040204020203" pitchFamily="34" charset="0"/>
                </a:rPr>
                <a:t>mini-</a:t>
              </a:r>
              <a:r>
                <a:rPr lang="en-GB" sz="5600" b="1" dirty="0" err="1">
                  <a:solidFill>
                    <a:srgbClr val="488E74"/>
                  </a:solidFill>
                  <a:latin typeface="Bahnschrift" panose="020B0502040204020203" pitchFamily="34" charset="0"/>
                </a:rPr>
                <a:t>konferencia</a:t>
              </a:r>
              <a:endParaRPr lang="hu-HU" sz="5600" b="1" dirty="0">
                <a:solidFill>
                  <a:srgbClr val="488E74"/>
                </a:solidFill>
                <a:latin typeface="Bahnschrift" panose="020B0502040204020203" pitchFamily="34" charset="0"/>
              </a:endParaRPr>
            </a:p>
          </p:txBody>
        </p:sp>
        <p:pic>
          <p:nvPicPr>
            <p:cNvPr id="37" name="Graphic 36" descr="Lecturer">
              <a:extLst>
                <a:ext uri="{FF2B5EF4-FFF2-40B4-BE49-F238E27FC236}">
                  <a16:creationId xmlns:a16="http://schemas.microsoft.com/office/drawing/2014/main" id="{D644C7B3-84CB-4571-9ACB-141BE91FA30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101020" y="2501063"/>
              <a:ext cx="1488775" cy="1488775"/>
            </a:xfrm>
            <a:prstGeom prst="rect">
              <a:avLst/>
            </a:prstGeom>
          </p:spPr>
        </p:pic>
        <p:pic>
          <p:nvPicPr>
            <p:cNvPr id="38" name="Graphic 37" descr="Bar chart">
              <a:extLst>
                <a:ext uri="{FF2B5EF4-FFF2-40B4-BE49-F238E27FC236}">
                  <a16:creationId xmlns:a16="http://schemas.microsoft.com/office/drawing/2014/main" id="{41F23D77-FCA2-42B2-A7D9-049E09F4B40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44431" y="2439174"/>
              <a:ext cx="1736124" cy="1736124"/>
            </a:xfrm>
            <a:prstGeom prst="rect">
              <a:avLst/>
            </a:prstGeom>
          </p:spPr>
        </p:pic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90982B89-8415-40F4-BBA7-BF115701AEE3}"/>
                </a:ext>
              </a:extLst>
            </p:cNvPr>
            <p:cNvSpPr/>
            <p:nvPr/>
          </p:nvSpPr>
          <p:spPr>
            <a:xfrm rot="16200000" flipH="1">
              <a:off x="6121543" y="2177441"/>
              <a:ext cx="36000" cy="4997788"/>
            </a:xfrm>
            <a:prstGeom prst="rect">
              <a:avLst/>
            </a:prstGeom>
            <a:gradFill flip="none" rotWithShape="1">
              <a:gsLst>
                <a:gs pos="27000">
                  <a:srgbClr val="AAAABB"/>
                </a:gs>
                <a:gs pos="76000">
                  <a:srgbClr val="AAAABB"/>
                </a:gs>
                <a:gs pos="0">
                  <a:schemeClr val="bg1">
                    <a:lumMod val="65000"/>
                    <a:alpha val="0"/>
                  </a:schemeClr>
                </a:gs>
                <a:gs pos="100000">
                  <a:schemeClr val="accent1">
                    <a:tint val="23500"/>
                    <a:satMod val="160000"/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F428EF3-6E9A-4747-B677-767EAEAC54C2}"/>
                </a:ext>
              </a:extLst>
            </p:cNvPr>
            <p:cNvSpPr/>
            <p:nvPr/>
          </p:nvSpPr>
          <p:spPr>
            <a:xfrm rot="16200000" flipH="1">
              <a:off x="6121543" y="-698744"/>
              <a:ext cx="36000" cy="4997788"/>
            </a:xfrm>
            <a:prstGeom prst="rect">
              <a:avLst/>
            </a:prstGeom>
            <a:gradFill flip="none" rotWithShape="1">
              <a:gsLst>
                <a:gs pos="27000">
                  <a:srgbClr val="AAAABB"/>
                </a:gs>
                <a:gs pos="76000">
                  <a:srgbClr val="AAAABB"/>
                </a:gs>
                <a:gs pos="0">
                  <a:schemeClr val="bg1">
                    <a:lumMod val="65000"/>
                    <a:alpha val="0"/>
                  </a:schemeClr>
                </a:gs>
                <a:gs pos="100000">
                  <a:schemeClr val="accent1">
                    <a:tint val="23500"/>
                    <a:satMod val="160000"/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E47F935A-C036-40F7-B3C8-CD8B1D42430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52253" y="663941"/>
            <a:ext cx="4381947" cy="912199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E4DD0D58-8EEC-43D8-8E96-C0729BDF4DAD}"/>
              </a:ext>
            </a:extLst>
          </p:cNvPr>
          <p:cNvGrpSpPr/>
          <p:nvPr/>
        </p:nvGrpSpPr>
        <p:grpSpPr>
          <a:xfrm>
            <a:off x="3521451" y="5640185"/>
            <a:ext cx="5709570" cy="1021209"/>
            <a:chOff x="3521451" y="5381508"/>
            <a:chExt cx="5709570" cy="1021209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D71E3051-8070-4527-845C-5031463787E1}"/>
                </a:ext>
              </a:extLst>
            </p:cNvPr>
            <p:cNvSpPr txBox="1"/>
            <p:nvPr/>
          </p:nvSpPr>
          <p:spPr>
            <a:xfrm>
              <a:off x="6925958" y="5545467"/>
              <a:ext cx="221797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u-HU" sz="2400" dirty="0">
                  <a:solidFill>
                    <a:srgbClr val="426790"/>
                  </a:solidFill>
                  <a:latin typeface="Bahnschrift" panose="020B0502040204020203" pitchFamily="34" charset="0"/>
                </a:rPr>
                <a:t>Kolozsvár</a:t>
              </a:r>
            </a:p>
            <a:p>
              <a:pPr algn="ctr"/>
              <a:r>
                <a:rPr lang="hu-HU" sz="2400" dirty="0">
                  <a:solidFill>
                    <a:srgbClr val="426790"/>
                  </a:solidFill>
                  <a:latin typeface="Bahnschrift" panose="020B0502040204020203" pitchFamily="34" charset="0"/>
                </a:rPr>
                <a:t>2</a:t>
              </a:r>
              <a:r>
                <a:rPr lang="ro-RO" sz="2400" dirty="0">
                  <a:solidFill>
                    <a:srgbClr val="426790"/>
                  </a:solidFill>
                  <a:latin typeface="Bahnschrift" panose="020B0502040204020203" pitchFamily="34" charset="0"/>
                </a:rPr>
                <a:t>0</a:t>
              </a:r>
              <a:r>
                <a:rPr lang="en-GB" sz="2400" dirty="0">
                  <a:solidFill>
                    <a:srgbClr val="426790"/>
                  </a:solidFill>
                  <a:latin typeface="Bahnschrift" panose="020B0502040204020203" pitchFamily="34" charset="0"/>
                </a:rPr>
                <a:t>20</a:t>
              </a:r>
              <a:r>
                <a:rPr lang="ro-RO" sz="2400" dirty="0">
                  <a:solidFill>
                    <a:srgbClr val="426790"/>
                  </a:solidFill>
                  <a:latin typeface="Bahnschrift" panose="020B0502040204020203" pitchFamily="34" charset="0"/>
                </a:rPr>
                <a:t> </a:t>
              </a:r>
              <a:r>
                <a:rPr lang="hu-HU" sz="2400" dirty="0">
                  <a:solidFill>
                    <a:srgbClr val="426790"/>
                  </a:solidFill>
                  <a:latin typeface="Bahnschrift" panose="020B0502040204020203" pitchFamily="34" charset="0"/>
                </a:rPr>
                <a:t>j</a:t>
              </a:r>
              <a:r>
                <a:rPr lang="en-GB" sz="2400" dirty="0" err="1">
                  <a:solidFill>
                    <a:srgbClr val="426790"/>
                  </a:solidFill>
                  <a:latin typeface="Bahnschrift" panose="020B0502040204020203" pitchFamily="34" charset="0"/>
                </a:rPr>
                <a:t>anu</a:t>
              </a:r>
              <a:r>
                <a:rPr lang="hu-HU" sz="2400" dirty="0">
                  <a:solidFill>
                    <a:srgbClr val="426790"/>
                  </a:solidFill>
                  <a:latin typeface="Bahnschrift" panose="020B0502040204020203" pitchFamily="34" charset="0"/>
                </a:rPr>
                <a:t>ár 1</a:t>
              </a:r>
              <a:r>
                <a:rPr lang="en-GB" sz="2400" dirty="0">
                  <a:solidFill>
                    <a:srgbClr val="426790"/>
                  </a:solidFill>
                  <a:latin typeface="Bahnschrift" panose="020B0502040204020203" pitchFamily="34" charset="0"/>
                </a:rPr>
                <a:t>1</a:t>
              </a:r>
              <a:r>
                <a:rPr lang="hu-HU" sz="2400" dirty="0">
                  <a:solidFill>
                    <a:srgbClr val="426790"/>
                  </a:solidFill>
                  <a:latin typeface="Bahnschrift" panose="020B0502040204020203" pitchFamily="34" charset="0"/>
                </a:rPr>
                <a:t> </a:t>
              </a:r>
            </a:p>
          </p:txBody>
        </p:sp>
        <p:pic>
          <p:nvPicPr>
            <p:cNvPr id="47" name="Picture 2" descr="Babeș–Bolyai Tudományegyetem - LOGO">
              <a:extLst>
                <a:ext uri="{FF2B5EF4-FFF2-40B4-BE49-F238E27FC236}">
                  <a16:creationId xmlns:a16="http://schemas.microsoft.com/office/drawing/2014/main" id="{62C68649-B6DA-453F-A538-62C198A748B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21451" y="5545467"/>
              <a:ext cx="2476500" cy="8572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8" name="Graphic 47" descr="Marker">
              <a:extLst>
                <a:ext uri="{FF2B5EF4-FFF2-40B4-BE49-F238E27FC236}">
                  <a16:creationId xmlns:a16="http://schemas.microsoft.com/office/drawing/2014/main" id="{C35A6209-8C2D-48E4-9CE4-AD223DDA719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8638437" y="5381508"/>
              <a:ext cx="592584" cy="592584"/>
            </a:xfrm>
            <a:prstGeom prst="rect">
              <a:avLst/>
            </a:prstGeom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70DA11E3-C3B3-4ED9-9B96-CDDF645B30CF}"/>
              </a:ext>
            </a:extLst>
          </p:cNvPr>
          <p:cNvGrpSpPr/>
          <p:nvPr/>
        </p:nvGrpSpPr>
        <p:grpSpPr>
          <a:xfrm>
            <a:off x="6380193" y="454755"/>
            <a:ext cx="3824814" cy="1476683"/>
            <a:chOff x="6133264" y="325482"/>
            <a:chExt cx="3824814" cy="1476683"/>
          </a:xfrm>
        </p:grpSpPr>
        <p:pic>
          <p:nvPicPr>
            <p:cNvPr id="1026" name="Picture 2" descr="https://econ.ubbcluj.ro/img/logo.png">
              <a:extLst>
                <a:ext uri="{FF2B5EF4-FFF2-40B4-BE49-F238E27FC236}">
                  <a16:creationId xmlns:a16="http://schemas.microsoft.com/office/drawing/2014/main" id="{00B472C8-1DC7-4BC7-A458-2D96F6542F0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111"/>
            <a:stretch/>
          </p:blipFill>
          <p:spPr bwMode="auto">
            <a:xfrm>
              <a:off x="6404562" y="325482"/>
              <a:ext cx="3553516" cy="856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78F03BA-4D53-4E13-BDE4-83F85BE60542}"/>
                </a:ext>
              </a:extLst>
            </p:cNvPr>
            <p:cNvSpPr txBox="1"/>
            <p:nvPr/>
          </p:nvSpPr>
          <p:spPr>
            <a:xfrm>
              <a:off x="6133264" y="1155834"/>
              <a:ext cx="382481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u-HU" dirty="0">
                  <a:solidFill>
                    <a:srgbClr val="942A21"/>
                  </a:solidFill>
                  <a:latin typeface="Bahnschrift" panose="020B0502040204020203" pitchFamily="34" charset="0"/>
                </a:rPr>
                <a:t>Közgazdaság- és Gazdálkodás</a:t>
              </a:r>
              <a:r>
                <a:rPr lang="en-US" dirty="0">
                  <a:solidFill>
                    <a:srgbClr val="942A21"/>
                  </a:solidFill>
                  <a:latin typeface="Bahnschrift" panose="020B0502040204020203" pitchFamily="34" charset="0"/>
                </a:rPr>
                <a:t>-</a:t>
              </a:r>
            </a:p>
            <a:p>
              <a:pPr algn="ctr"/>
              <a:r>
                <a:rPr lang="hu-HU" dirty="0">
                  <a:solidFill>
                    <a:srgbClr val="942A21"/>
                  </a:solidFill>
                  <a:latin typeface="Bahnschrift" panose="020B0502040204020203" pitchFamily="34" charset="0"/>
                </a:rPr>
                <a:t>tudományi Magyar </a:t>
              </a:r>
              <a:r>
                <a:rPr lang="en-US" dirty="0">
                  <a:solidFill>
                    <a:srgbClr val="942A21"/>
                  </a:solidFill>
                  <a:latin typeface="Bahnschrift" panose="020B0502040204020203" pitchFamily="34" charset="0"/>
                </a:rPr>
                <a:t>I</a:t>
              </a:r>
              <a:r>
                <a:rPr lang="hu-HU" dirty="0">
                  <a:solidFill>
                    <a:srgbClr val="942A21"/>
                  </a:solidFill>
                  <a:latin typeface="Bahnschrift" panose="020B0502040204020203" pitchFamily="34" charset="0"/>
                </a:rPr>
                <a:t>ntézet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551806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62E20115-0F90-4E79-B0F3-D6D97BC89E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350" t="69458" r="25228" b="1778"/>
          <a:stretch/>
        </p:blipFill>
        <p:spPr>
          <a:xfrm>
            <a:off x="10145123" y="-477064"/>
            <a:ext cx="2960979" cy="232498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5B739B08-BE79-49BF-AC0A-9D8540788723}"/>
              </a:ext>
            </a:extLst>
          </p:cNvPr>
          <p:cNvSpPr/>
          <p:nvPr/>
        </p:nvSpPr>
        <p:spPr>
          <a:xfrm flipH="1">
            <a:off x="10058038" y="-360108"/>
            <a:ext cx="2960979" cy="2324985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41000">
                <a:schemeClr val="bg1">
                  <a:alpha val="0"/>
                </a:schemeClr>
              </a:gs>
              <a:gs pos="78000">
                <a:schemeClr val="bg1"/>
              </a:gs>
            </a:gsLst>
            <a:lin ang="2700000" scaled="1"/>
            <a:tileRect/>
          </a:gra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3EAEDBA-9BFD-4BD8-ACD0-76749C152DDF}"/>
              </a:ext>
            </a:extLst>
          </p:cNvPr>
          <p:cNvSpPr txBox="1"/>
          <p:nvPr/>
        </p:nvSpPr>
        <p:spPr>
          <a:xfrm>
            <a:off x="456740" y="3409406"/>
            <a:ext cx="824285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sz="8000" b="1" dirty="0">
                <a:solidFill>
                  <a:srgbClr val="426790"/>
                </a:solidFill>
                <a:latin typeface="Bahnschrift" panose="020B0502040204020203" pitchFamily="34" charset="0"/>
              </a:rPr>
              <a:t>I</a:t>
            </a:r>
            <a:r>
              <a:rPr lang="en-GB" sz="8000" b="1" dirty="0">
                <a:solidFill>
                  <a:srgbClr val="426790"/>
                </a:solidFill>
                <a:latin typeface="Bahnschrift" panose="020B0502040204020203" pitchFamily="34" charset="0"/>
              </a:rPr>
              <a:t>I</a:t>
            </a:r>
            <a:r>
              <a:rPr lang="ro-RO" sz="8000" b="1" dirty="0">
                <a:solidFill>
                  <a:srgbClr val="426790"/>
                </a:solidFill>
                <a:latin typeface="Bahnschrift" panose="020B0502040204020203" pitchFamily="34" charset="0"/>
              </a:rPr>
              <a:t>. erd</a:t>
            </a:r>
            <a:r>
              <a:rPr lang="hu-HU" sz="8000" b="1" dirty="0">
                <a:solidFill>
                  <a:srgbClr val="426790"/>
                </a:solidFill>
                <a:latin typeface="Bahnschrift" panose="020B0502040204020203" pitchFamily="34" charset="0"/>
              </a:rPr>
              <a:t>élyi adatviz</a:t>
            </a:r>
            <a:br>
              <a:rPr lang="hu-HU" sz="8000" b="1" dirty="0">
                <a:solidFill>
                  <a:srgbClr val="426790"/>
                </a:solidFill>
                <a:latin typeface="Bahnschrift" panose="020B0502040204020203" pitchFamily="34" charset="0"/>
              </a:rPr>
            </a:br>
            <a:r>
              <a:rPr lang="en-GB" sz="8000" b="1" dirty="0">
                <a:solidFill>
                  <a:srgbClr val="426790"/>
                </a:solidFill>
                <a:latin typeface="Bahnschrift" panose="020B0502040204020203" pitchFamily="34" charset="0"/>
              </a:rPr>
              <a:t>mini-</a:t>
            </a:r>
            <a:r>
              <a:rPr lang="en-GB" sz="8000" b="1" dirty="0" err="1">
                <a:solidFill>
                  <a:srgbClr val="426790"/>
                </a:solidFill>
                <a:latin typeface="Bahnschrift" panose="020B0502040204020203" pitchFamily="34" charset="0"/>
              </a:rPr>
              <a:t>konferencia</a:t>
            </a:r>
            <a:endParaRPr lang="hu-HU" sz="8000" b="1" dirty="0">
              <a:solidFill>
                <a:srgbClr val="426790"/>
              </a:solidFill>
              <a:latin typeface="Bahnschrift" panose="020B0502040204020203" pitchFamily="34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F428EF3-6E9A-4747-B677-767EAEAC54C2}"/>
              </a:ext>
            </a:extLst>
          </p:cNvPr>
          <p:cNvSpPr/>
          <p:nvPr/>
        </p:nvSpPr>
        <p:spPr>
          <a:xfrm rot="16200000" flipH="1">
            <a:off x="6108020" y="-3178388"/>
            <a:ext cx="36000" cy="11338560"/>
          </a:xfrm>
          <a:prstGeom prst="rect">
            <a:avLst/>
          </a:prstGeom>
          <a:gradFill flip="none" rotWithShape="1">
            <a:gsLst>
              <a:gs pos="27000">
                <a:srgbClr val="AAAABB"/>
              </a:gs>
              <a:gs pos="76000">
                <a:srgbClr val="AAAABB"/>
              </a:gs>
              <a:gs pos="0">
                <a:schemeClr val="bg1">
                  <a:lumMod val="65000"/>
                  <a:alpha val="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20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0DA11E3-C3B3-4ED9-9B96-CDDF645B30CF}"/>
              </a:ext>
            </a:extLst>
          </p:cNvPr>
          <p:cNvGrpSpPr/>
          <p:nvPr/>
        </p:nvGrpSpPr>
        <p:grpSpPr>
          <a:xfrm>
            <a:off x="6380193" y="454755"/>
            <a:ext cx="3824814" cy="1476683"/>
            <a:chOff x="6133264" y="325482"/>
            <a:chExt cx="3824814" cy="1476683"/>
          </a:xfrm>
        </p:grpSpPr>
        <p:pic>
          <p:nvPicPr>
            <p:cNvPr id="1026" name="Picture 2" descr="https://econ.ubbcluj.ro/img/logo.png">
              <a:extLst>
                <a:ext uri="{FF2B5EF4-FFF2-40B4-BE49-F238E27FC236}">
                  <a16:creationId xmlns:a16="http://schemas.microsoft.com/office/drawing/2014/main" id="{00B472C8-1DC7-4BC7-A458-2D96F6542F0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111"/>
            <a:stretch/>
          </p:blipFill>
          <p:spPr bwMode="auto">
            <a:xfrm>
              <a:off x="6404562" y="325482"/>
              <a:ext cx="3553516" cy="856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78F03BA-4D53-4E13-BDE4-83F85BE60542}"/>
                </a:ext>
              </a:extLst>
            </p:cNvPr>
            <p:cNvSpPr txBox="1"/>
            <p:nvPr/>
          </p:nvSpPr>
          <p:spPr>
            <a:xfrm>
              <a:off x="6133264" y="1155834"/>
              <a:ext cx="382481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u-HU" dirty="0">
                  <a:solidFill>
                    <a:srgbClr val="942A21"/>
                  </a:solidFill>
                  <a:latin typeface="Bahnschrift" panose="020B0502040204020203" pitchFamily="34" charset="0"/>
                </a:rPr>
                <a:t>Közgazdaság- és Gazdálkodás</a:t>
              </a:r>
              <a:r>
                <a:rPr lang="en-US" dirty="0">
                  <a:solidFill>
                    <a:srgbClr val="942A21"/>
                  </a:solidFill>
                  <a:latin typeface="Bahnschrift" panose="020B0502040204020203" pitchFamily="34" charset="0"/>
                </a:rPr>
                <a:t>-</a:t>
              </a:r>
            </a:p>
            <a:p>
              <a:pPr algn="ctr"/>
              <a:r>
                <a:rPr lang="hu-HU" dirty="0">
                  <a:solidFill>
                    <a:srgbClr val="942A21"/>
                  </a:solidFill>
                  <a:latin typeface="Bahnschrift" panose="020B0502040204020203" pitchFamily="34" charset="0"/>
                </a:rPr>
                <a:t>tudományi Magyar </a:t>
              </a:r>
              <a:r>
                <a:rPr lang="en-US" dirty="0">
                  <a:solidFill>
                    <a:srgbClr val="942A21"/>
                  </a:solidFill>
                  <a:latin typeface="Bahnschrift" panose="020B0502040204020203" pitchFamily="34" charset="0"/>
                </a:rPr>
                <a:t>I</a:t>
              </a:r>
              <a:r>
                <a:rPr lang="hu-HU" dirty="0">
                  <a:solidFill>
                    <a:srgbClr val="942A21"/>
                  </a:solidFill>
                  <a:latin typeface="Bahnschrift" panose="020B0502040204020203" pitchFamily="34" charset="0"/>
                </a:rPr>
                <a:t>ntézet</a:t>
              </a: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92D16F01-AD70-441C-A9ED-97366DD85A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782" y="549724"/>
            <a:ext cx="5694218" cy="1185378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05A7895B-CEAA-4206-8B01-BD32E2C5D0B4}"/>
              </a:ext>
            </a:extLst>
          </p:cNvPr>
          <p:cNvSpPr/>
          <p:nvPr/>
        </p:nvSpPr>
        <p:spPr>
          <a:xfrm>
            <a:off x="9143669" y="3829467"/>
            <a:ext cx="2481943" cy="1714421"/>
          </a:xfrm>
          <a:prstGeom prst="rightArrow">
            <a:avLst/>
          </a:prstGeom>
          <a:solidFill>
            <a:srgbClr val="4267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1898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62E20115-0F90-4E79-B0F3-D6D97BC89E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350" t="69458" r="25228" b="1778"/>
          <a:stretch/>
        </p:blipFill>
        <p:spPr>
          <a:xfrm>
            <a:off x="10145123" y="-477064"/>
            <a:ext cx="2960979" cy="232498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5B739B08-BE79-49BF-AC0A-9D8540788723}"/>
              </a:ext>
            </a:extLst>
          </p:cNvPr>
          <p:cNvSpPr/>
          <p:nvPr/>
        </p:nvSpPr>
        <p:spPr>
          <a:xfrm flipH="1">
            <a:off x="10058038" y="-360108"/>
            <a:ext cx="2960979" cy="2324985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41000">
                <a:schemeClr val="bg1">
                  <a:alpha val="0"/>
                </a:schemeClr>
              </a:gs>
              <a:gs pos="78000">
                <a:schemeClr val="bg1"/>
              </a:gs>
            </a:gsLst>
            <a:lin ang="2700000" scaled="1"/>
            <a:tileRect/>
          </a:gra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3EAEDBA-9BFD-4BD8-ACD0-76749C152DDF}"/>
              </a:ext>
            </a:extLst>
          </p:cNvPr>
          <p:cNvSpPr txBox="1"/>
          <p:nvPr/>
        </p:nvSpPr>
        <p:spPr>
          <a:xfrm>
            <a:off x="456740" y="3409406"/>
            <a:ext cx="824285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sz="8000" b="1" dirty="0">
                <a:solidFill>
                  <a:srgbClr val="426790"/>
                </a:solidFill>
                <a:latin typeface="Bahnschrift" panose="020B0502040204020203" pitchFamily="34" charset="0"/>
              </a:rPr>
              <a:t>I</a:t>
            </a:r>
            <a:r>
              <a:rPr lang="en-GB" sz="8000" b="1" dirty="0">
                <a:solidFill>
                  <a:srgbClr val="426790"/>
                </a:solidFill>
                <a:latin typeface="Bahnschrift" panose="020B0502040204020203" pitchFamily="34" charset="0"/>
              </a:rPr>
              <a:t>I</a:t>
            </a:r>
            <a:r>
              <a:rPr lang="ro-RO" sz="8000" b="1" dirty="0">
                <a:solidFill>
                  <a:srgbClr val="426790"/>
                </a:solidFill>
                <a:latin typeface="Bahnschrift" panose="020B0502040204020203" pitchFamily="34" charset="0"/>
              </a:rPr>
              <a:t>. erd</a:t>
            </a:r>
            <a:r>
              <a:rPr lang="hu-HU" sz="8000" b="1" dirty="0">
                <a:solidFill>
                  <a:srgbClr val="426790"/>
                </a:solidFill>
                <a:latin typeface="Bahnschrift" panose="020B0502040204020203" pitchFamily="34" charset="0"/>
              </a:rPr>
              <a:t>élyi adatviz</a:t>
            </a:r>
            <a:br>
              <a:rPr lang="hu-HU" sz="8000" b="1" dirty="0">
                <a:solidFill>
                  <a:srgbClr val="426790"/>
                </a:solidFill>
                <a:latin typeface="Bahnschrift" panose="020B0502040204020203" pitchFamily="34" charset="0"/>
              </a:rPr>
            </a:br>
            <a:r>
              <a:rPr lang="en-GB" sz="8000" b="1" dirty="0">
                <a:solidFill>
                  <a:srgbClr val="426790"/>
                </a:solidFill>
                <a:latin typeface="Bahnschrift" panose="020B0502040204020203" pitchFamily="34" charset="0"/>
              </a:rPr>
              <a:t>mini-</a:t>
            </a:r>
            <a:r>
              <a:rPr lang="en-GB" sz="8000" b="1" dirty="0" err="1">
                <a:solidFill>
                  <a:srgbClr val="426790"/>
                </a:solidFill>
                <a:latin typeface="Bahnschrift" panose="020B0502040204020203" pitchFamily="34" charset="0"/>
              </a:rPr>
              <a:t>konferencia</a:t>
            </a:r>
            <a:endParaRPr lang="hu-HU" sz="8000" b="1" dirty="0">
              <a:solidFill>
                <a:srgbClr val="426790"/>
              </a:solidFill>
              <a:latin typeface="Bahnschrift" panose="020B0502040204020203" pitchFamily="34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F428EF3-6E9A-4747-B677-767EAEAC54C2}"/>
              </a:ext>
            </a:extLst>
          </p:cNvPr>
          <p:cNvSpPr/>
          <p:nvPr/>
        </p:nvSpPr>
        <p:spPr>
          <a:xfrm rot="16200000" flipH="1">
            <a:off x="6108020" y="-3178388"/>
            <a:ext cx="36000" cy="11338560"/>
          </a:xfrm>
          <a:prstGeom prst="rect">
            <a:avLst/>
          </a:prstGeom>
          <a:gradFill flip="none" rotWithShape="1">
            <a:gsLst>
              <a:gs pos="27000">
                <a:srgbClr val="AAAABB"/>
              </a:gs>
              <a:gs pos="76000">
                <a:srgbClr val="AAAABB"/>
              </a:gs>
              <a:gs pos="0">
                <a:schemeClr val="bg1">
                  <a:lumMod val="65000"/>
                  <a:alpha val="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20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0DA11E3-C3B3-4ED9-9B96-CDDF645B30CF}"/>
              </a:ext>
            </a:extLst>
          </p:cNvPr>
          <p:cNvGrpSpPr/>
          <p:nvPr/>
        </p:nvGrpSpPr>
        <p:grpSpPr>
          <a:xfrm>
            <a:off x="6380193" y="454755"/>
            <a:ext cx="3824814" cy="1476683"/>
            <a:chOff x="6133264" y="325482"/>
            <a:chExt cx="3824814" cy="1476683"/>
          </a:xfrm>
        </p:grpSpPr>
        <p:pic>
          <p:nvPicPr>
            <p:cNvPr id="1026" name="Picture 2" descr="https://econ.ubbcluj.ro/img/logo.png">
              <a:extLst>
                <a:ext uri="{FF2B5EF4-FFF2-40B4-BE49-F238E27FC236}">
                  <a16:creationId xmlns:a16="http://schemas.microsoft.com/office/drawing/2014/main" id="{00B472C8-1DC7-4BC7-A458-2D96F6542F0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111"/>
            <a:stretch/>
          </p:blipFill>
          <p:spPr bwMode="auto">
            <a:xfrm>
              <a:off x="6404562" y="325482"/>
              <a:ext cx="3553516" cy="856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78F03BA-4D53-4E13-BDE4-83F85BE60542}"/>
                </a:ext>
              </a:extLst>
            </p:cNvPr>
            <p:cNvSpPr txBox="1"/>
            <p:nvPr/>
          </p:nvSpPr>
          <p:spPr>
            <a:xfrm>
              <a:off x="6133264" y="1155834"/>
              <a:ext cx="382481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u-HU" dirty="0">
                  <a:solidFill>
                    <a:srgbClr val="942A21"/>
                  </a:solidFill>
                  <a:latin typeface="Bahnschrift" panose="020B0502040204020203" pitchFamily="34" charset="0"/>
                </a:rPr>
                <a:t>Közgazdaság- és Gazdálkodás</a:t>
              </a:r>
              <a:r>
                <a:rPr lang="en-US" dirty="0">
                  <a:solidFill>
                    <a:srgbClr val="942A21"/>
                  </a:solidFill>
                  <a:latin typeface="Bahnschrift" panose="020B0502040204020203" pitchFamily="34" charset="0"/>
                </a:rPr>
                <a:t>-</a:t>
              </a:r>
            </a:p>
            <a:p>
              <a:pPr algn="ctr"/>
              <a:r>
                <a:rPr lang="hu-HU" dirty="0">
                  <a:solidFill>
                    <a:srgbClr val="942A21"/>
                  </a:solidFill>
                  <a:latin typeface="Bahnschrift" panose="020B0502040204020203" pitchFamily="34" charset="0"/>
                </a:rPr>
                <a:t>tudományi Magyar </a:t>
              </a:r>
              <a:r>
                <a:rPr lang="en-US" dirty="0">
                  <a:solidFill>
                    <a:srgbClr val="942A21"/>
                  </a:solidFill>
                  <a:latin typeface="Bahnschrift" panose="020B0502040204020203" pitchFamily="34" charset="0"/>
                </a:rPr>
                <a:t>I</a:t>
              </a:r>
              <a:r>
                <a:rPr lang="hu-HU" dirty="0">
                  <a:solidFill>
                    <a:srgbClr val="942A21"/>
                  </a:solidFill>
                  <a:latin typeface="Bahnschrift" panose="020B0502040204020203" pitchFamily="34" charset="0"/>
                </a:rPr>
                <a:t>ntézet</a:t>
              </a: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92D16F01-AD70-441C-A9ED-97366DD85A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782" y="549724"/>
            <a:ext cx="5694218" cy="1185378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05A7895B-CEAA-4206-8B01-BD32E2C5D0B4}"/>
              </a:ext>
            </a:extLst>
          </p:cNvPr>
          <p:cNvSpPr/>
          <p:nvPr/>
        </p:nvSpPr>
        <p:spPr>
          <a:xfrm>
            <a:off x="9143669" y="3829467"/>
            <a:ext cx="2481943" cy="1714421"/>
          </a:xfrm>
          <a:prstGeom prst="rightArrow">
            <a:avLst/>
          </a:prstGeom>
          <a:solidFill>
            <a:srgbClr val="4267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7860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62E20115-0F90-4E79-B0F3-D6D97BC89E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350" t="69458" r="25228" b="1778"/>
          <a:stretch/>
        </p:blipFill>
        <p:spPr>
          <a:xfrm>
            <a:off x="10145123" y="-477064"/>
            <a:ext cx="2960979" cy="232498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5B739B08-BE79-49BF-AC0A-9D8540788723}"/>
              </a:ext>
            </a:extLst>
          </p:cNvPr>
          <p:cNvSpPr/>
          <p:nvPr/>
        </p:nvSpPr>
        <p:spPr>
          <a:xfrm flipH="1">
            <a:off x="10058038" y="-360108"/>
            <a:ext cx="2960979" cy="2324985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41000">
                <a:schemeClr val="bg1">
                  <a:alpha val="0"/>
                </a:schemeClr>
              </a:gs>
              <a:gs pos="78000">
                <a:schemeClr val="bg1"/>
              </a:gs>
            </a:gsLst>
            <a:lin ang="2700000" scaled="1"/>
            <a:tileRect/>
          </a:gra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3EAEDBA-9BFD-4BD8-ACD0-76749C152DDF}"/>
              </a:ext>
            </a:extLst>
          </p:cNvPr>
          <p:cNvSpPr txBox="1"/>
          <p:nvPr/>
        </p:nvSpPr>
        <p:spPr>
          <a:xfrm>
            <a:off x="456740" y="3409406"/>
            <a:ext cx="824285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sz="8000" b="1" dirty="0">
                <a:solidFill>
                  <a:srgbClr val="426790"/>
                </a:solidFill>
                <a:latin typeface="Bahnschrift" panose="020B0502040204020203" pitchFamily="34" charset="0"/>
              </a:rPr>
              <a:t>I</a:t>
            </a:r>
            <a:r>
              <a:rPr lang="en-GB" sz="8000" b="1" dirty="0">
                <a:solidFill>
                  <a:srgbClr val="426790"/>
                </a:solidFill>
                <a:latin typeface="Bahnschrift" panose="020B0502040204020203" pitchFamily="34" charset="0"/>
              </a:rPr>
              <a:t>I</a:t>
            </a:r>
            <a:r>
              <a:rPr lang="ro-RO" sz="8000" b="1" dirty="0">
                <a:solidFill>
                  <a:srgbClr val="426790"/>
                </a:solidFill>
                <a:latin typeface="Bahnschrift" panose="020B0502040204020203" pitchFamily="34" charset="0"/>
              </a:rPr>
              <a:t>. erd</a:t>
            </a:r>
            <a:r>
              <a:rPr lang="hu-HU" sz="8000" b="1" dirty="0">
                <a:solidFill>
                  <a:srgbClr val="426790"/>
                </a:solidFill>
                <a:latin typeface="Bahnschrift" panose="020B0502040204020203" pitchFamily="34" charset="0"/>
              </a:rPr>
              <a:t>élyi adatviz</a:t>
            </a:r>
            <a:br>
              <a:rPr lang="hu-HU" sz="8000" b="1" dirty="0">
                <a:solidFill>
                  <a:srgbClr val="426790"/>
                </a:solidFill>
                <a:latin typeface="Bahnschrift" panose="020B0502040204020203" pitchFamily="34" charset="0"/>
              </a:rPr>
            </a:br>
            <a:r>
              <a:rPr lang="en-GB" sz="8000" b="1" dirty="0">
                <a:solidFill>
                  <a:srgbClr val="426790"/>
                </a:solidFill>
                <a:latin typeface="Bahnschrift" panose="020B0502040204020203" pitchFamily="34" charset="0"/>
              </a:rPr>
              <a:t>mini-</a:t>
            </a:r>
            <a:r>
              <a:rPr lang="en-GB" sz="8000" b="1" dirty="0" err="1">
                <a:solidFill>
                  <a:srgbClr val="426790"/>
                </a:solidFill>
                <a:latin typeface="Bahnschrift" panose="020B0502040204020203" pitchFamily="34" charset="0"/>
              </a:rPr>
              <a:t>konferencia</a:t>
            </a:r>
            <a:endParaRPr lang="hu-HU" sz="8000" b="1" dirty="0">
              <a:solidFill>
                <a:srgbClr val="426790"/>
              </a:solidFill>
              <a:latin typeface="Bahnschrift" panose="020B0502040204020203" pitchFamily="34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F428EF3-6E9A-4747-B677-767EAEAC54C2}"/>
              </a:ext>
            </a:extLst>
          </p:cNvPr>
          <p:cNvSpPr/>
          <p:nvPr/>
        </p:nvSpPr>
        <p:spPr>
          <a:xfrm rot="16200000" flipH="1">
            <a:off x="6108020" y="-3178388"/>
            <a:ext cx="36000" cy="11338560"/>
          </a:xfrm>
          <a:prstGeom prst="rect">
            <a:avLst/>
          </a:prstGeom>
          <a:gradFill flip="none" rotWithShape="1">
            <a:gsLst>
              <a:gs pos="27000">
                <a:srgbClr val="AAAABB"/>
              </a:gs>
              <a:gs pos="76000">
                <a:srgbClr val="AAAABB"/>
              </a:gs>
              <a:gs pos="0">
                <a:schemeClr val="bg1">
                  <a:lumMod val="65000"/>
                  <a:alpha val="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20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0DA11E3-C3B3-4ED9-9B96-CDDF645B30CF}"/>
              </a:ext>
            </a:extLst>
          </p:cNvPr>
          <p:cNvGrpSpPr/>
          <p:nvPr/>
        </p:nvGrpSpPr>
        <p:grpSpPr>
          <a:xfrm>
            <a:off x="6380193" y="454755"/>
            <a:ext cx="3824814" cy="1476683"/>
            <a:chOff x="6133264" y="325482"/>
            <a:chExt cx="3824814" cy="1476683"/>
          </a:xfrm>
        </p:grpSpPr>
        <p:pic>
          <p:nvPicPr>
            <p:cNvPr id="1026" name="Picture 2" descr="https://econ.ubbcluj.ro/img/logo.png">
              <a:extLst>
                <a:ext uri="{FF2B5EF4-FFF2-40B4-BE49-F238E27FC236}">
                  <a16:creationId xmlns:a16="http://schemas.microsoft.com/office/drawing/2014/main" id="{00B472C8-1DC7-4BC7-A458-2D96F6542F0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111"/>
            <a:stretch/>
          </p:blipFill>
          <p:spPr bwMode="auto">
            <a:xfrm>
              <a:off x="6404562" y="325482"/>
              <a:ext cx="3553516" cy="856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78F03BA-4D53-4E13-BDE4-83F85BE60542}"/>
                </a:ext>
              </a:extLst>
            </p:cNvPr>
            <p:cNvSpPr txBox="1"/>
            <p:nvPr/>
          </p:nvSpPr>
          <p:spPr>
            <a:xfrm>
              <a:off x="6133264" y="1155834"/>
              <a:ext cx="382481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u-HU" dirty="0">
                  <a:solidFill>
                    <a:srgbClr val="942A21"/>
                  </a:solidFill>
                  <a:latin typeface="Bahnschrift" panose="020B0502040204020203" pitchFamily="34" charset="0"/>
                </a:rPr>
                <a:t>Közgazdaság- és Gazdálkodás</a:t>
              </a:r>
              <a:r>
                <a:rPr lang="en-US" dirty="0">
                  <a:solidFill>
                    <a:srgbClr val="942A21"/>
                  </a:solidFill>
                  <a:latin typeface="Bahnschrift" panose="020B0502040204020203" pitchFamily="34" charset="0"/>
                </a:rPr>
                <a:t>-</a:t>
              </a:r>
            </a:p>
            <a:p>
              <a:pPr algn="ctr"/>
              <a:r>
                <a:rPr lang="hu-HU" dirty="0">
                  <a:solidFill>
                    <a:srgbClr val="942A21"/>
                  </a:solidFill>
                  <a:latin typeface="Bahnschrift" panose="020B0502040204020203" pitchFamily="34" charset="0"/>
                </a:rPr>
                <a:t>tudományi Magyar </a:t>
              </a:r>
              <a:r>
                <a:rPr lang="en-US" dirty="0">
                  <a:solidFill>
                    <a:srgbClr val="942A21"/>
                  </a:solidFill>
                  <a:latin typeface="Bahnschrift" panose="020B0502040204020203" pitchFamily="34" charset="0"/>
                </a:rPr>
                <a:t>I</a:t>
              </a:r>
              <a:r>
                <a:rPr lang="hu-HU" dirty="0">
                  <a:solidFill>
                    <a:srgbClr val="942A21"/>
                  </a:solidFill>
                  <a:latin typeface="Bahnschrift" panose="020B0502040204020203" pitchFamily="34" charset="0"/>
                </a:rPr>
                <a:t>ntézet</a:t>
              </a: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92D16F01-AD70-441C-A9ED-97366DD85A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782" y="549724"/>
            <a:ext cx="5694218" cy="1185378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05A7895B-CEAA-4206-8B01-BD32E2C5D0B4}"/>
              </a:ext>
            </a:extLst>
          </p:cNvPr>
          <p:cNvSpPr/>
          <p:nvPr/>
        </p:nvSpPr>
        <p:spPr>
          <a:xfrm rot="10800000">
            <a:off x="9143669" y="3829467"/>
            <a:ext cx="2481943" cy="1714421"/>
          </a:xfrm>
          <a:prstGeom prst="rightArrow">
            <a:avLst/>
          </a:prstGeom>
          <a:solidFill>
            <a:srgbClr val="4267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4842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6421</TotalTime>
  <Words>597</Words>
  <Application>Microsoft Office PowerPoint</Application>
  <PresentationFormat>Widescreen</PresentationFormat>
  <Paragraphs>141</Paragraphs>
  <Slides>35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0" baseType="lpstr">
      <vt:lpstr>Arial</vt:lpstr>
      <vt:lpstr>Bahnschrift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Dénes CSALA</dc:creator>
  <cp:lastModifiedBy>Dénes CSALA</cp:lastModifiedBy>
  <cp:revision>141</cp:revision>
  <dcterms:created xsi:type="dcterms:W3CDTF">2018-08-16T05:00:53Z</dcterms:created>
  <dcterms:modified xsi:type="dcterms:W3CDTF">2020-01-09T21:29:53Z</dcterms:modified>
</cp:coreProperties>
</file>